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3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0.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theme/themeOverride1.xml" ContentType="application/vnd.openxmlformats-officedocument.themeOverride+xml"/>
  <Override PartName="/ppt/theme/theme2.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Ex1.xml" ContentType="application/vnd.ms-office.chartex+xml"/>
  <Override PartName="/ppt/charts/style5.xml" ContentType="application/vnd.ms-office.chartstyle+xml"/>
  <Override PartName="/ppt/theme/themeOverride2.xml" ContentType="application/vnd.openxmlformats-officedocument.themeOverride+xml"/>
  <Override PartName="/ppt/charts/colors10.xml" ContentType="application/vnd.ms-office.chartcolorstyle+xml"/>
  <Override PartName="/ppt/charts/style10.xml" ContentType="application/vnd.ms-office.chartstyle+xml"/>
  <Override PartName="/ppt/charts/chart9.xml" ContentType="application/vnd.openxmlformats-officedocument.drawingml.chart+xml"/>
  <Override PartName="/ppt/charts/chart10.xml" ContentType="application/vnd.openxmlformats-officedocument.drawingml.chart+xml"/>
  <Override PartName="/ppt/charts/colors11.xml" ContentType="application/vnd.ms-office.chartcolorstyle+xml"/>
  <Override PartName="/ppt/charts/style11.xml" ContentType="application/vnd.ms-office.chartstyle+xml"/>
  <Override PartName="/ppt/charts/style9.xml" ContentType="application/vnd.ms-office.chartstyle+xml"/>
  <Override PartName="/ppt/charts/colors9.xml" ContentType="application/vnd.ms-office.chartcolorstyle+xml"/>
  <Override PartName="/ppt/charts/colors6.xml" ContentType="application/vnd.ms-office.chartcolorstyle+xml"/>
  <Override PartName="/ppt/charts/style6.xml" ContentType="application/vnd.ms-office.chartstyle+xml"/>
  <Override PartName="/ppt/charts/chart5.xml" ContentType="application/vnd.openxmlformats-officedocument.drawingml.chart+xml"/>
  <Override PartName="/ppt/charts/colors5.xml" ContentType="application/vnd.ms-office.chartcolorstyle+xml"/>
  <Override PartName="/ppt/charts/chart8.xml" ContentType="application/vnd.openxmlformats-officedocument.drawingml.chart+xml"/>
  <Override PartName="/ppt/charts/chart6.xml" ContentType="application/vnd.openxmlformats-officedocument.drawingml.chart+xml"/>
  <Override PartName="/ppt/charts/colors8.xml" ContentType="application/vnd.ms-office.chartcolorstyle+xml"/>
  <Override PartName="/ppt/charts/chart7.xml" ContentType="application/vnd.openxmlformats-officedocument.drawingml.chart+xml"/>
  <Override PartName="/ppt/charts/style8.xml" ContentType="application/vnd.ms-office.chartstyle+xml"/>
  <Override PartName="/ppt/charts/style7.xml" ContentType="application/vnd.ms-office.chartstyle+xml"/>
  <Override PartName="/ppt/charts/colors7.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415" r:id="rId2"/>
    <p:sldId id="416" r:id="rId3"/>
    <p:sldId id="417" r:id="rId4"/>
    <p:sldId id="418" r:id="rId5"/>
    <p:sldId id="419" r:id="rId6"/>
    <p:sldId id="420" r:id="rId7"/>
    <p:sldId id="437" r:id="rId8"/>
    <p:sldId id="422" r:id="rId9"/>
    <p:sldId id="423" r:id="rId10"/>
    <p:sldId id="424" r:id="rId11"/>
    <p:sldId id="425" r:id="rId12"/>
    <p:sldId id="426" r:id="rId13"/>
    <p:sldId id="427" r:id="rId14"/>
    <p:sldId id="428" r:id="rId15"/>
    <p:sldId id="395" r:id="rId16"/>
    <p:sldId id="393" r:id="rId17"/>
    <p:sldId id="299" r:id="rId18"/>
    <p:sldId id="286" r:id="rId19"/>
    <p:sldId id="300" r:id="rId20"/>
    <p:sldId id="429" r:id="rId21"/>
    <p:sldId id="431" r:id="rId22"/>
    <p:sldId id="432" r:id="rId23"/>
    <p:sldId id="285" r:id="rId24"/>
    <p:sldId id="433" r:id="rId25"/>
    <p:sldId id="305" r:id="rId26"/>
    <p:sldId id="308" r:id="rId27"/>
    <p:sldId id="397" r:id="rId28"/>
    <p:sldId id="309" r:id="rId29"/>
    <p:sldId id="438" r:id="rId30"/>
    <p:sldId id="291" r:id="rId31"/>
    <p:sldId id="289" r:id="rId32"/>
    <p:sldId id="302" r:id="rId33"/>
    <p:sldId id="298" r:id="rId34"/>
    <p:sldId id="306" r:id="rId35"/>
    <p:sldId id="295" r:id="rId36"/>
    <p:sldId id="303" r:id="rId37"/>
    <p:sldId id="399" r:id="rId38"/>
    <p:sldId id="436" r:id="rId39"/>
    <p:sldId id="441" r:id="rId40"/>
    <p:sldId id="440" r:id="rId41"/>
    <p:sldId id="442" r:id="rId42"/>
    <p:sldId id="446" r:id="rId43"/>
    <p:sldId id="445" r:id="rId44"/>
    <p:sldId id="447" r:id="rId45"/>
    <p:sldId id="448" r:id="rId46"/>
    <p:sldId id="449" r:id="rId47"/>
    <p:sldId id="266" r:id="rId48"/>
    <p:sldId id="452" r:id="rId49"/>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ětlana Hrabinová" initials="SH" lastIdx="1" clrIdx="0">
    <p:extLst>
      <p:ext uri="{19B8F6BF-5375-455C-9EA6-DF929625EA0E}">
        <p15:presenceInfo xmlns:p15="http://schemas.microsoft.com/office/powerpoint/2012/main" userId="S-1-5-21-770070720-3945125243-2690725130-533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05A"/>
    <a:srgbClr val="33AEAB"/>
    <a:srgbClr val="FF7800"/>
    <a:srgbClr val="000000"/>
    <a:srgbClr val="828C96"/>
    <a:srgbClr val="E65014"/>
    <a:srgbClr val="34B232"/>
    <a:srgbClr val="934114"/>
    <a:srgbClr val="87B919"/>
    <a:srgbClr val="0A87C3"/>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88" d="100"/>
          <a:sy n="88" d="100"/>
        </p:scale>
        <p:origin x="451"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List_aplikace_Microsoft_Excel.xlsx"/></Relationships>
</file>

<file path=ppt/charts/_rels/chart10.xml.rels><?xml version="1.0" encoding="UTF-8" standalone="yes"?>
<Relationships xmlns="http://schemas.openxmlformats.org/package/2006/relationships"><Relationship Id="rId3" Type="http://schemas.openxmlformats.org/officeDocument/2006/relationships/package" Target="../embeddings/List_aplikace_Microsoft_Excel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List_aplikac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List_aplikace_Microsoft_Excel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List_aplikac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List_aplikace_Microsoft_Excel5.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List_aplikace_Microsoft_Excel6.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List_aplikace_Microsoft_Excel7.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List_aplikace_Microsoft_Excel8.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2.xml"/><Relationship Id="rId4" Type="http://schemas.openxmlformats.org/officeDocument/2006/relationships/package" Target="../embeddings/List_aplikace_Microsoft_Excel9.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List_aplikace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224909096489465E-2"/>
          <c:y val="0.14916732347702211"/>
          <c:w val="0.95955018180702112"/>
          <c:h val="0.75393798915205867"/>
        </c:manualLayout>
      </c:layout>
      <c:barChart>
        <c:barDir val="col"/>
        <c:grouping val="clustered"/>
        <c:varyColors val="0"/>
        <c:ser>
          <c:idx val="0"/>
          <c:order val="0"/>
          <c:spPr>
            <a:solidFill>
              <a:srgbClr val="FF78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List1!$A$34:$A$37</c:f>
              <c:strCache>
                <c:ptCount val="4"/>
                <c:pt idx="0">
                  <c:v>2017</c:v>
                </c:pt>
                <c:pt idx="1">
                  <c:v>2018</c:v>
                </c:pt>
                <c:pt idx="2">
                  <c:v>2019</c:v>
                </c:pt>
                <c:pt idx="3">
                  <c:v>2020*</c:v>
                </c:pt>
              </c:strCache>
            </c:strRef>
          </c:cat>
          <c:val>
            <c:numRef>
              <c:f>List1!$B$34:$B$37</c:f>
              <c:numCache>
                <c:formatCode>General</c:formatCode>
                <c:ptCount val="4"/>
                <c:pt idx="0">
                  <c:v>118</c:v>
                </c:pt>
                <c:pt idx="1">
                  <c:v>143</c:v>
                </c:pt>
                <c:pt idx="2">
                  <c:v>149</c:v>
                </c:pt>
                <c:pt idx="3">
                  <c:v>142</c:v>
                </c:pt>
              </c:numCache>
            </c:numRef>
          </c:val>
          <c:extLst>
            <c:ext xmlns:c16="http://schemas.microsoft.com/office/drawing/2014/chart" uri="{C3380CC4-5D6E-409C-BE32-E72D297353CC}">
              <c16:uniqueId val="{00000000-33A2-4C62-A5EF-F2E1DCA39434}"/>
            </c:ext>
          </c:extLst>
        </c:ser>
        <c:dLbls>
          <c:showLegendKey val="0"/>
          <c:showVal val="1"/>
          <c:showCatName val="0"/>
          <c:showSerName val="0"/>
          <c:showPercent val="0"/>
          <c:showBubbleSize val="0"/>
        </c:dLbls>
        <c:gapWidth val="150"/>
        <c:overlap val="-25"/>
        <c:axId val="-179891328"/>
        <c:axId val="-179877728"/>
      </c:barChart>
      <c:catAx>
        <c:axId val="-17989132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46505A"/>
                </a:solidFill>
                <a:latin typeface="+mn-lt"/>
                <a:ea typeface="+mn-ea"/>
                <a:cs typeface="+mn-cs"/>
              </a:defRPr>
            </a:pPr>
            <a:endParaRPr lang="cs-CZ"/>
          </a:p>
        </c:txPr>
        <c:crossAx val="-179877728"/>
        <c:crosses val="autoZero"/>
        <c:auto val="1"/>
        <c:lblAlgn val="ctr"/>
        <c:lblOffset val="100"/>
        <c:noMultiLvlLbl val="0"/>
      </c:catAx>
      <c:valAx>
        <c:axId val="-179877728"/>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crossAx val="-179891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Master degree</c:v>
                </c:pt>
              </c:strCache>
            </c:strRef>
          </c:tx>
          <c:spPr>
            <a:solidFill>
              <a:srgbClr val="46505A"/>
            </a:solidFill>
            <a:ln>
              <a:noFill/>
            </a:ln>
            <a:effectLst/>
          </c:spPr>
          <c:invertIfNegative val="0"/>
          <c:dPt>
            <c:idx val="0"/>
            <c:invertIfNegative val="0"/>
            <c:bubble3D val="0"/>
            <c:spPr>
              <a:solidFill>
                <a:srgbClr val="46505A"/>
              </a:solidFill>
              <a:ln>
                <a:solidFill>
                  <a:srgbClr val="46505A"/>
                </a:solidFill>
              </a:ln>
              <a:effectLst/>
            </c:spPr>
            <c:extLst>
              <c:ext xmlns:c16="http://schemas.microsoft.com/office/drawing/2014/chart" uri="{C3380CC4-5D6E-409C-BE32-E72D297353CC}">
                <c16:uniqueId val="{00000003-BA57-409D-A34B-CD0243A987F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6505A"/>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List1!$A$2:$A$4</c:f>
              <c:numCache>
                <c:formatCode>General</c:formatCode>
                <c:ptCount val="3"/>
                <c:pt idx="0">
                  <c:v>2018</c:v>
                </c:pt>
                <c:pt idx="1">
                  <c:v>2019</c:v>
                </c:pt>
                <c:pt idx="2">
                  <c:v>2020</c:v>
                </c:pt>
              </c:numCache>
            </c:numRef>
          </c:cat>
          <c:val>
            <c:numRef>
              <c:f>List1!$B$2:$B$4</c:f>
              <c:numCache>
                <c:formatCode>General</c:formatCode>
                <c:ptCount val="3"/>
                <c:pt idx="0">
                  <c:v>29</c:v>
                </c:pt>
                <c:pt idx="1">
                  <c:v>14</c:v>
                </c:pt>
                <c:pt idx="2">
                  <c:v>14</c:v>
                </c:pt>
              </c:numCache>
            </c:numRef>
          </c:val>
          <c:extLst>
            <c:ext xmlns:c16="http://schemas.microsoft.com/office/drawing/2014/chart" uri="{C3380CC4-5D6E-409C-BE32-E72D297353CC}">
              <c16:uniqueId val="{00000000-BA57-409D-A34B-CD0243A987F0}"/>
            </c:ext>
          </c:extLst>
        </c:ser>
        <c:ser>
          <c:idx val="1"/>
          <c:order val="1"/>
          <c:tx>
            <c:strRef>
              <c:f>List1!$C$1</c:f>
              <c:strCache>
                <c:ptCount val="1"/>
                <c:pt idx="0">
                  <c:v>Ph.D.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6505A"/>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List1!$A$2:$A$4</c:f>
              <c:numCache>
                <c:formatCode>General</c:formatCode>
                <c:ptCount val="3"/>
                <c:pt idx="0">
                  <c:v>2018</c:v>
                </c:pt>
                <c:pt idx="1">
                  <c:v>2019</c:v>
                </c:pt>
                <c:pt idx="2">
                  <c:v>2020</c:v>
                </c:pt>
              </c:numCache>
            </c:numRef>
          </c:cat>
          <c:val>
            <c:numRef>
              <c:f>List1!$C$2:$C$4</c:f>
              <c:numCache>
                <c:formatCode>General</c:formatCode>
                <c:ptCount val="3"/>
                <c:pt idx="0">
                  <c:v>21</c:v>
                </c:pt>
                <c:pt idx="1">
                  <c:v>9</c:v>
                </c:pt>
                <c:pt idx="2">
                  <c:v>10</c:v>
                </c:pt>
              </c:numCache>
            </c:numRef>
          </c:val>
          <c:extLst>
            <c:ext xmlns:c16="http://schemas.microsoft.com/office/drawing/2014/chart" uri="{C3380CC4-5D6E-409C-BE32-E72D297353CC}">
              <c16:uniqueId val="{00000001-BA57-409D-A34B-CD0243A987F0}"/>
            </c:ext>
          </c:extLst>
        </c:ser>
        <c:dLbls>
          <c:dLblPos val="outEnd"/>
          <c:showLegendKey val="0"/>
          <c:showVal val="1"/>
          <c:showCatName val="0"/>
          <c:showSerName val="0"/>
          <c:showPercent val="0"/>
          <c:showBubbleSize val="0"/>
        </c:dLbls>
        <c:gapWidth val="219"/>
        <c:overlap val="-27"/>
        <c:axId val="1570172256"/>
        <c:axId val="1570171424"/>
      </c:barChart>
      <c:catAx>
        <c:axId val="157017225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330" b="1" i="0" u="none" strike="noStrike" kern="1200" baseline="0">
                    <a:solidFill>
                      <a:srgbClr val="46505A"/>
                    </a:solidFill>
                    <a:latin typeface="+mn-lt"/>
                    <a:ea typeface="+mn-ea"/>
                    <a:cs typeface="+mn-cs"/>
                  </a:defRPr>
                </a:pPr>
                <a:r>
                  <a:rPr lang="cs-CZ" sz="1600" b="0" dirty="0" err="1" smtClean="0">
                    <a:solidFill>
                      <a:srgbClr val="46505A"/>
                    </a:solidFill>
                  </a:rPr>
                  <a:t>Year</a:t>
                </a:r>
                <a:endParaRPr lang="cs-CZ" b="0" dirty="0">
                  <a:solidFill>
                    <a:srgbClr val="46505A"/>
                  </a:solidFill>
                </a:endParaRPr>
              </a:p>
            </c:rich>
          </c:tx>
          <c:overlay val="0"/>
          <c:spPr>
            <a:noFill/>
            <a:ln>
              <a:noFill/>
            </a:ln>
            <a:effectLst/>
          </c:spPr>
          <c:txPr>
            <a:bodyPr rot="0" spcFirstLastPara="1" vertOverflow="ellipsis" vert="horz" wrap="square" anchor="ctr" anchorCtr="1"/>
            <a:lstStyle/>
            <a:p>
              <a:pPr>
                <a:defRPr sz="1330" b="1" i="0" u="none" strike="noStrike" kern="1200" baseline="0">
                  <a:solidFill>
                    <a:srgbClr val="46505A"/>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46505A"/>
                </a:solidFill>
                <a:latin typeface="+mn-lt"/>
                <a:ea typeface="+mn-ea"/>
                <a:cs typeface="+mn-cs"/>
              </a:defRPr>
            </a:pPr>
            <a:endParaRPr lang="cs-CZ"/>
          </a:p>
        </c:txPr>
        <c:crossAx val="1570171424"/>
        <c:crosses val="autoZero"/>
        <c:auto val="1"/>
        <c:lblAlgn val="ctr"/>
        <c:lblOffset val="100"/>
        <c:noMultiLvlLbl val="0"/>
      </c:catAx>
      <c:valAx>
        <c:axId val="15701714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baseline="0">
                    <a:solidFill>
                      <a:srgbClr val="46505A"/>
                    </a:solidFill>
                    <a:latin typeface="+mn-lt"/>
                    <a:ea typeface="+mn-ea"/>
                    <a:cs typeface="+mn-cs"/>
                  </a:defRPr>
                </a:pPr>
                <a:r>
                  <a:rPr lang="cs-CZ" sz="1600" b="0" dirty="0" err="1" smtClean="0">
                    <a:solidFill>
                      <a:srgbClr val="46505A"/>
                    </a:solidFill>
                  </a:rPr>
                  <a:t>Number</a:t>
                </a:r>
                <a:r>
                  <a:rPr lang="cs-CZ" sz="1600" b="0" dirty="0" smtClean="0">
                    <a:solidFill>
                      <a:srgbClr val="46505A"/>
                    </a:solidFill>
                  </a:rPr>
                  <a:t> </a:t>
                </a:r>
                <a:r>
                  <a:rPr lang="cs-CZ" sz="1600" b="0" dirty="0" err="1" smtClean="0">
                    <a:solidFill>
                      <a:srgbClr val="46505A"/>
                    </a:solidFill>
                  </a:rPr>
                  <a:t>of</a:t>
                </a:r>
                <a:r>
                  <a:rPr lang="cs-CZ" sz="1600" b="0" dirty="0" smtClean="0">
                    <a:solidFill>
                      <a:srgbClr val="46505A"/>
                    </a:solidFill>
                  </a:rPr>
                  <a:t> </a:t>
                </a:r>
                <a:r>
                  <a:rPr lang="cs-CZ" sz="1600" b="0" dirty="0" err="1" smtClean="0">
                    <a:solidFill>
                      <a:srgbClr val="46505A"/>
                    </a:solidFill>
                  </a:rPr>
                  <a:t>students</a:t>
                </a:r>
                <a:endParaRPr lang="cs-CZ" sz="1600" b="0" dirty="0">
                  <a:solidFill>
                    <a:srgbClr val="46505A"/>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rgbClr val="46505A"/>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570172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rgbClr val="46505A"/>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2017</c:v>
                </c:pt>
              </c:strCache>
            </c:strRef>
          </c:tx>
          <c:spPr>
            <a:solidFill>
              <a:srgbClr val="828C96"/>
            </a:solidFill>
            <a:ln>
              <a:solidFill>
                <a:srgbClr val="828C9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46505A"/>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List1!$A$2:$A$3</c:f>
              <c:strCache>
                <c:ptCount val="2"/>
                <c:pt idx="0">
                  <c:v>Researchers</c:v>
                </c:pt>
                <c:pt idx="1">
                  <c:v>Administration, Technicians</c:v>
                </c:pt>
              </c:strCache>
            </c:strRef>
          </c:cat>
          <c:val>
            <c:numRef>
              <c:f>List1!$B$2:$B$3</c:f>
              <c:numCache>
                <c:formatCode>General</c:formatCode>
                <c:ptCount val="2"/>
                <c:pt idx="0">
                  <c:v>96</c:v>
                </c:pt>
                <c:pt idx="1">
                  <c:v>22</c:v>
                </c:pt>
              </c:numCache>
            </c:numRef>
          </c:val>
          <c:extLst>
            <c:ext xmlns:c16="http://schemas.microsoft.com/office/drawing/2014/chart" uri="{C3380CC4-5D6E-409C-BE32-E72D297353CC}">
              <c16:uniqueId val="{00000000-8017-42E9-9C66-F567071BD544}"/>
            </c:ext>
          </c:extLst>
        </c:ser>
        <c:ser>
          <c:idx val="1"/>
          <c:order val="1"/>
          <c:tx>
            <c:strRef>
              <c:f>List1!$C$1</c:f>
              <c:strCache>
                <c:ptCount val="1"/>
                <c:pt idx="0">
                  <c:v>2018</c:v>
                </c:pt>
              </c:strCache>
            </c:strRef>
          </c:tx>
          <c:spPr>
            <a:solidFill>
              <a:srgbClr val="46505A"/>
            </a:solidFill>
            <a:ln>
              <a:solidFill>
                <a:srgbClr val="46505A"/>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46505A"/>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List1!$A$2:$A$3</c:f>
              <c:strCache>
                <c:ptCount val="2"/>
                <c:pt idx="0">
                  <c:v>Researchers</c:v>
                </c:pt>
                <c:pt idx="1">
                  <c:v>Administration, Technicians</c:v>
                </c:pt>
              </c:strCache>
            </c:strRef>
          </c:cat>
          <c:val>
            <c:numRef>
              <c:f>List1!$C$2:$C$3</c:f>
              <c:numCache>
                <c:formatCode>General</c:formatCode>
                <c:ptCount val="2"/>
                <c:pt idx="0">
                  <c:v>113</c:v>
                </c:pt>
                <c:pt idx="1">
                  <c:v>30</c:v>
                </c:pt>
              </c:numCache>
            </c:numRef>
          </c:val>
          <c:extLst>
            <c:ext xmlns:c16="http://schemas.microsoft.com/office/drawing/2014/chart" uri="{C3380CC4-5D6E-409C-BE32-E72D297353CC}">
              <c16:uniqueId val="{00000001-8017-42E9-9C66-F567071BD544}"/>
            </c:ext>
          </c:extLst>
        </c:ser>
        <c:ser>
          <c:idx val="2"/>
          <c:order val="2"/>
          <c:tx>
            <c:strRef>
              <c:f>List1!$D$1</c:f>
              <c:strCache>
                <c:ptCount val="1"/>
                <c:pt idx="0">
                  <c:v>2019</c:v>
                </c:pt>
              </c:strCache>
            </c:strRef>
          </c:tx>
          <c:spPr>
            <a:solidFill>
              <a:srgbClr val="FF7800"/>
            </a:solidFill>
            <a:ln>
              <a:solidFill>
                <a:srgbClr val="FF78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46505A"/>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List1!$A$2:$A$3</c:f>
              <c:strCache>
                <c:ptCount val="2"/>
                <c:pt idx="0">
                  <c:v>Researchers</c:v>
                </c:pt>
                <c:pt idx="1">
                  <c:v>Administration, Technicians</c:v>
                </c:pt>
              </c:strCache>
            </c:strRef>
          </c:cat>
          <c:val>
            <c:numRef>
              <c:f>List1!$D$2:$D$3</c:f>
              <c:numCache>
                <c:formatCode>General</c:formatCode>
                <c:ptCount val="2"/>
                <c:pt idx="0">
                  <c:v>119</c:v>
                </c:pt>
                <c:pt idx="1">
                  <c:v>30</c:v>
                </c:pt>
              </c:numCache>
            </c:numRef>
          </c:val>
          <c:extLst>
            <c:ext xmlns:c16="http://schemas.microsoft.com/office/drawing/2014/chart" uri="{C3380CC4-5D6E-409C-BE32-E72D297353CC}">
              <c16:uniqueId val="{00000002-8017-42E9-9C66-F567071BD544}"/>
            </c:ext>
          </c:extLst>
        </c:ser>
        <c:ser>
          <c:idx val="3"/>
          <c:order val="3"/>
          <c:tx>
            <c:strRef>
              <c:f>List1!$E$1</c:f>
              <c:strCache>
                <c:ptCount val="1"/>
                <c:pt idx="0">
                  <c:v>2020</c:v>
                </c:pt>
              </c:strCache>
            </c:strRef>
          </c:tx>
          <c:spPr>
            <a:solidFill>
              <a:srgbClr val="33AEAB"/>
            </a:solidFill>
            <a:ln>
              <a:solidFill>
                <a:srgbClr val="33AEA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46505A"/>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List1!$A$2:$A$3</c:f>
              <c:strCache>
                <c:ptCount val="2"/>
                <c:pt idx="0">
                  <c:v>Researchers</c:v>
                </c:pt>
                <c:pt idx="1">
                  <c:v>Administration, Technicians</c:v>
                </c:pt>
              </c:strCache>
            </c:strRef>
          </c:cat>
          <c:val>
            <c:numRef>
              <c:f>List1!$E$2:$E$3</c:f>
              <c:numCache>
                <c:formatCode>General</c:formatCode>
                <c:ptCount val="2"/>
                <c:pt idx="0">
                  <c:v>114</c:v>
                </c:pt>
                <c:pt idx="1">
                  <c:v>28</c:v>
                </c:pt>
              </c:numCache>
            </c:numRef>
          </c:val>
          <c:extLst>
            <c:ext xmlns:c16="http://schemas.microsoft.com/office/drawing/2014/chart" uri="{C3380CC4-5D6E-409C-BE32-E72D297353CC}">
              <c16:uniqueId val="{00000003-8017-42E9-9C66-F567071BD544}"/>
            </c:ext>
          </c:extLst>
        </c:ser>
        <c:dLbls>
          <c:dLblPos val="outEnd"/>
          <c:showLegendKey val="0"/>
          <c:showVal val="1"/>
          <c:showCatName val="0"/>
          <c:showSerName val="0"/>
          <c:showPercent val="0"/>
          <c:showBubbleSize val="0"/>
        </c:dLbls>
        <c:gapWidth val="219"/>
        <c:overlap val="-27"/>
        <c:axId val="778552944"/>
        <c:axId val="778547536"/>
      </c:barChart>
      <c:catAx>
        <c:axId val="77855294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46505A"/>
                </a:solidFill>
                <a:latin typeface="+mn-lt"/>
                <a:ea typeface="+mn-ea"/>
                <a:cs typeface="+mn-cs"/>
              </a:defRPr>
            </a:pPr>
            <a:endParaRPr lang="cs-CZ"/>
          </a:p>
        </c:txPr>
        <c:crossAx val="778547536"/>
        <c:crosses val="autoZero"/>
        <c:auto val="1"/>
        <c:lblAlgn val="ctr"/>
        <c:lblOffset val="100"/>
        <c:noMultiLvlLbl val="0"/>
      </c:catAx>
      <c:valAx>
        <c:axId val="7785475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rgbClr val="46505A"/>
                    </a:solidFill>
                    <a:latin typeface="+mn-lt"/>
                    <a:ea typeface="+mn-ea"/>
                    <a:cs typeface="+mn-cs"/>
                  </a:defRPr>
                </a:pPr>
                <a:r>
                  <a:rPr lang="cs-CZ" sz="1400" b="0" dirty="0" err="1" smtClean="0">
                    <a:solidFill>
                      <a:srgbClr val="46505A"/>
                    </a:solidFill>
                  </a:rPr>
                  <a:t>Number</a:t>
                </a:r>
                <a:r>
                  <a:rPr lang="cs-CZ" sz="1400" b="0" dirty="0" smtClean="0">
                    <a:solidFill>
                      <a:srgbClr val="46505A"/>
                    </a:solidFill>
                  </a:rPr>
                  <a:t> </a:t>
                </a:r>
                <a:r>
                  <a:rPr lang="cs-CZ" sz="1400" b="0" dirty="0" err="1" smtClean="0">
                    <a:solidFill>
                      <a:srgbClr val="46505A"/>
                    </a:solidFill>
                  </a:rPr>
                  <a:t>of</a:t>
                </a:r>
                <a:r>
                  <a:rPr lang="cs-CZ" sz="1400" b="0" dirty="0" smtClean="0">
                    <a:solidFill>
                      <a:srgbClr val="46505A"/>
                    </a:solidFill>
                  </a:rPr>
                  <a:t> </a:t>
                </a:r>
                <a:r>
                  <a:rPr lang="cs-CZ" sz="1400" b="0" dirty="0" err="1" smtClean="0">
                    <a:solidFill>
                      <a:srgbClr val="46505A"/>
                    </a:solidFill>
                  </a:rPr>
                  <a:t>persons</a:t>
                </a:r>
                <a:endParaRPr lang="cs-CZ" sz="1400" b="0" dirty="0">
                  <a:solidFill>
                    <a:srgbClr val="46505A"/>
                  </a:solidFill>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46505A"/>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6505A"/>
                </a:solidFill>
                <a:latin typeface="+mn-lt"/>
                <a:ea typeface="+mn-ea"/>
                <a:cs typeface="+mn-cs"/>
              </a:defRPr>
            </a:pPr>
            <a:endParaRPr lang="cs-CZ"/>
          </a:p>
        </c:txPr>
        <c:crossAx val="7785529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rgbClr val="46505A"/>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177253254956021"/>
          <c:y val="7.7727817745803354E-2"/>
          <c:w val="0.39645483818334687"/>
          <c:h val="0.8191646682653877"/>
        </c:manualLayout>
      </c:layout>
      <c:pieChart>
        <c:varyColors val="1"/>
        <c:ser>
          <c:idx val="0"/>
          <c:order val="0"/>
          <c:spPr>
            <a:effectLst/>
          </c:spPr>
          <c:explosion val="15"/>
          <c:dPt>
            <c:idx val="0"/>
            <c:bubble3D val="0"/>
            <c:spPr>
              <a:solidFill>
                <a:srgbClr val="E65014"/>
              </a:solidFill>
              <a:ln>
                <a:noFill/>
              </a:ln>
              <a:effectLst/>
            </c:spPr>
            <c:extLst>
              <c:ext xmlns:c16="http://schemas.microsoft.com/office/drawing/2014/chart" uri="{C3380CC4-5D6E-409C-BE32-E72D297353CC}">
                <c16:uniqueId val="{00000001-A1FA-481A-A412-D1A13F7CB906}"/>
              </c:ext>
            </c:extLst>
          </c:dPt>
          <c:dPt>
            <c:idx val="1"/>
            <c:bubble3D val="0"/>
            <c:spPr>
              <a:solidFill>
                <a:srgbClr val="FF7800"/>
              </a:solidFill>
              <a:ln>
                <a:noFill/>
              </a:ln>
              <a:effectLst/>
            </c:spPr>
            <c:extLst>
              <c:ext xmlns:c16="http://schemas.microsoft.com/office/drawing/2014/chart" uri="{C3380CC4-5D6E-409C-BE32-E72D297353CC}">
                <c16:uniqueId val="{00000003-A1FA-481A-A412-D1A13F7CB906}"/>
              </c:ext>
            </c:extLst>
          </c:dPt>
          <c:dPt>
            <c:idx val="2"/>
            <c:bubble3D val="0"/>
            <c:spPr>
              <a:solidFill>
                <a:srgbClr val="828C96"/>
              </a:solidFill>
              <a:ln>
                <a:noFill/>
              </a:ln>
              <a:effectLst/>
            </c:spPr>
            <c:extLst>
              <c:ext xmlns:c16="http://schemas.microsoft.com/office/drawing/2014/chart" uri="{C3380CC4-5D6E-409C-BE32-E72D297353CC}">
                <c16:uniqueId val="{00000005-A1FA-481A-A412-D1A13F7CB906}"/>
              </c:ext>
            </c:extLst>
          </c:dPt>
          <c:dPt>
            <c:idx val="3"/>
            <c:bubble3D val="0"/>
            <c:spPr>
              <a:solidFill>
                <a:srgbClr val="46505A"/>
              </a:solidFill>
              <a:ln>
                <a:noFill/>
              </a:ln>
              <a:effectLst/>
            </c:spPr>
            <c:extLst>
              <c:ext xmlns:c16="http://schemas.microsoft.com/office/drawing/2014/chart" uri="{C3380CC4-5D6E-409C-BE32-E72D297353CC}">
                <c16:uniqueId val="{00000006-3E23-42EA-AB5D-7D132DDC4EB4}"/>
              </c:ext>
            </c:extLst>
          </c:dPt>
          <c:dLbls>
            <c:dLbl>
              <c:idx val="0"/>
              <c:layout>
                <c:manualLayout>
                  <c:x val="7.5715551845212878E-3"/>
                  <c:y val="2.7917665867306155E-2"/>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rgbClr val="E65014"/>
                        </a:solidFill>
                        <a:latin typeface="+mn-lt"/>
                        <a:ea typeface="+mn-ea"/>
                        <a:cs typeface="+mn-cs"/>
                      </a:defRPr>
                    </a:pPr>
                    <a:fld id="{F37F4335-6EB7-47A9-B473-55099557F1A7}" type="CATEGORYNAME">
                      <a:rPr lang="en-US" sz="2000" dirty="0">
                        <a:solidFill>
                          <a:srgbClr val="E65014"/>
                        </a:solidFill>
                        <a:latin typeface="+mn-lt"/>
                      </a:rPr>
                      <a:pPr>
                        <a:defRPr sz="2000">
                          <a:solidFill>
                            <a:srgbClr val="E65014"/>
                          </a:solidFill>
                        </a:defRPr>
                      </a:pPr>
                      <a:t>[NÁZEV KATEGORIE]</a:t>
                    </a:fld>
                    <a:r>
                      <a:rPr lang="en-US" sz="2000" baseline="0" dirty="0">
                        <a:solidFill>
                          <a:srgbClr val="E65014"/>
                        </a:solidFill>
                        <a:latin typeface="+mn-lt"/>
                      </a:rPr>
                      <a:t>
</a:t>
                    </a:r>
                    <a:fld id="{C54F65C2-61DD-477A-AACA-22845A6A13AC}" type="VALUE">
                      <a:rPr lang="en-US" sz="2000" baseline="0" smtClean="0">
                        <a:solidFill>
                          <a:srgbClr val="E65014"/>
                        </a:solidFill>
                        <a:latin typeface="+mn-lt"/>
                      </a:rPr>
                      <a:pPr>
                        <a:defRPr sz="2000">
                          <a:solidFill>
                            <a:srgbClr val="E65014"/>
                          </a:solidFill>
                        </a:defRPr>
                      </a:pPr>
                      <a:t>[HODNOTA]</a:t>
                    </a:fld>
                    <a:r>
                      <a:rPr lang="en-US" sz="2000" baseline="0" dirty="0">
                        <a:solidFill>
                          <a:srgbClr val="E65014"/>
                        </a:solidFill>
                        <a:latin typeface="+mn-lt"/>
                      </a:rPr>
                      <a:t> %</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E65014"/>
                      </a:solidFill>
                      <a:latin typeface="+mn-lt"/>
                      <a:ea typeface="+mn-ea"/>
                      <a:cs typeface="+mn-cs"/>
                    </a:defRPr>
                  </a:pPr>
                  <a:endParaRPr lang="cs-CZ"/>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FA-481A-A412-D1A13F7CB906}"/>
                </c:ext>
              </c:extLst>
            </c:dLbl>
            <c:dLbl>
              <c:idx val="1"/>
              <c:layout>
                <c:manualLayout>
                  <c:x val="-2.7291022133363148E-2"/>
                  <c:y val="-4.4414368505195936E-2"/>
                </c:manualLayout>
              </c:layout>
              <c:tx>
                <c:rich>
                  <a:bodyPr rot="0" spcFirstLastPara="1" vertOverflow="ellipsis" vert="horz" wrap="square" lIns="38100" tIns="19050" rIns="38100" bIns="19050" anchor="ctr" anchorCtr="1">
                    <a:noAutofit/>
                  </a:bodyPr>
                  <a:lstStyle/>
                  <a:p>
                    <a:pPr>
                      <a:defRPr sz="2000" b="1" i="0" u="none" strike="noStrike" kern="1200" spc="0" baseline="0">
                        <a:solidFill>
                          <a:srgbClr val="FF7800"/>
                        </a:solidFill>
                        <a:latin typeface="+mn-lt"/>
                        <a:ea typeface="+mn-ea"/>
                        <a:cs typeface="+mn-cs"/>
                      </a:defRPr>
                    </a:pPr>
                    <a:fld id="{1B031B7D-FF11-4439-A4AD-27A3C801AB39}" type="CATEGORYNAME">
                      <a:rPr lang="en-US" sz="2000">
                        <a:solidFill>
                          <a:srgbClr val="FF7800"/>
                        </a:solidFill>
                        <a:latin typeface="+mn-lt"/>
                      </a:rPr>
                      <a:pPr>
                        <a:defRPr sz="2000">
                          <a:solidFill>
                            <a:srgbClr val="FF7800"/>
                          </a:solidFill>
                        </a:defRPr>
                      </a:pPr>
                      <a:t>[NÁZEV KATEGORIE]</a:t>
                    </a:fld>
                    <a:r>
                      <a:rPr lang="en-US" sz="2000" baseline="0" dirty="0">
                        <a:solidFill>
                          <a:srgbClr val="FF7800"/>
                        </a:solidFill>
                        <a:latin typeface="+mn-lt"/>
                      </a:rPr>
                      <a:t>
</a:t>
                    </a:r>
                    <a:fld id="{95468F7E-ADAC-4FB5-BEE6-8428B49B825A}" type="VALUE">
                      <a:rPr lang="en-US" sz="2000" baseline="0" smtClean="0">
                        <a:solidFill>
                          <a:srgbClr val="FF7800"/>
                        </a:solidFill>
                        <a:latin typeface="+mn-lt"/>
                      </a:rPr>
                      <a:pPr>
                        <a:defRPr sz="2000">
                          <a:solidFill>
                            <a:srgbClr val="FF7800"/>
                          </a:solidFill>
                        </a:defRPr>
                      </a:pPr>
                      <a:t>[HODNOTA]</a:t>
                    </a:fld>
                    <a:r>
                      <a:rPr lang="en-US" sz="2000" baseline="0" dirty="0">
                        <a:solidFill>
                          <a:srgbClr val="FF7800"/>
                        </a:solidFill>
                        <a:latin typeface="+mn-lt"/>
                      </a:rPr>
                      <a:t> %</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spc="0" baseline="0">
                      <a:solidFill>
                        <a:srgbClr val="FF7800"/>
                      </a:solidFill>
                      <a:latin typeface="+mn-lt"/>
                      <a:ea typeface="+mn-ea"/>
                      <a:cs typeface="+mn-cs"/>
                    </a:defRPr>
                  </a:pPr>
                  <a:endParaRPr lang="cs-CZ"/>
                </a:p>
              </c:txPr>
              <c:dLblPos val="bestFit"/>
              <c:showLegendKey val="0"/>
              <c:showVal val="0"/>
              <c:showCatName val="1"/>
              <c:showSerName val="0"/>
              <c:showPercent val="1"/>
              <c:showBubbleSize val="0"/>
              <c:extLst>
                <c:ext xmlns:c15="http://schemas.microsoft.com/office/drawing/2012/chart" uri="{CE6537A1-D6FC-4f65-9D91-7224C49458BB}">
                  <c15:layout>
                    <c:manualLayout>
                      <c:w val="0.26876096351505507"/>
                      <c:h val="0.19020823341326937"/>
                    </c:manualLayout>
                  </c15:layout>
                  <c15:dlblFieldTable/>
                  <c15:showDataLabelsRange val="0"/>
                </c:ext>
                <c:ext xmlns:c16="http://schemas.microsoft.com/office/drawing/2014/chart" uri="{C3380CC4-5D6E-409C-BE32-E72D297353CC}">
                  <c16:uniqueId val="{00000003-A1FA-481A-A412-D1A13F7CB906}"/>
                </c:ext>
              </c:extLst>
            </c:dLbl>
            <c:dLbl>
              <c:idx val="2"/>
              <c:layout>
                <c:manualLayout>
                  <c:x val="-0.21161215768060446"/>
                  <c:y val="-9.9920064041898741E-8"/>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rgbClr val="828C96"/>
                        </a:solidFill>
                        <a:latin typeface="+mn-lt"/>
                        <a:ea typeface="+mn-ea"/>
                        <a:cs typeface="+mn-cs"/>
                      </a:defRPr>
                    </a:pPr>
                    <a:fld id="{F6484675-7BB7-45FD-901C-205013E21F08}" type="CATEGORYNAME">
                      <a:rPr lang="en-US" sz="2000">
                        <a:solidFill>
                          <a:srgbClr val="828C96"/>
                        </a:solidFill>
                        <a:latin typeface="+mn-lt"/>
                      </a:rPr>
                      <a:pPr>
                        <a:defRPr sz="2000">
                          <a:solidFill>
                            <a:srgbClr val="828C96"/>
                          </a:solidFill>
                        </a:defRPr>
                      </a:pPr>
                      <a:t>[NÁZEV KATEGORIE]</a:t>
                    </a:fld>
                    <a:r>
                      <a:rPr lang="en-US" sz="2000" baseline="0" dirty="0">
                        <a:solidFill>
                          <a:srgbClr val="828C96"/>
                        </a:solidFill>
                        <a:latin typeface="+mn-lt"/>
                      </a:rPr>
                      <a:t>
</a:t>
                    </a:r>
                    <a:fld id="{0D026044-BF9E-4D97-A4FD-835A22179C6E}" type="VALUE">
                      <a:rPr lang="en-US" sz="2000" baseline="0" smtClean="0">
                        <a:solidFill>
                          <a:srgbClr val="828C96"/>
                        </a:solidFill>
                        <a:latin typeface="+mn-lt"/>
                      </a:rPr>
                      <a:pPr>
                        <a:defRPr sz="2000">
                          <a:solidFill>
                            <a:srgbClr val="828C96"/>
                          </a:solidFill>
                        </a:defRPr>
                      </a:pPr>
                      <a:t>[HODNOTA]</a:t>
                    </a:fld>
                    <a:r>
                      <a:rPr lang="en-US" sz="2000" baseline="0" dirty="0">
                        <a:solidFill>
                          <a:srgbClr val="828C96"/>
                        </a:solidFill>
                        <a:latin typeface="+mn-lt"/>
                      </a:rPr>
                      <a:t> %</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828C96"/>
                      </a:solidFill>
                      <a:latin typeface="+mn-lt"/>
                      <a:ea typeface="+mn-ea"/>
                      <a:cs typeface="+mn-cs"/>
                    </a:defRPr>
                  </a:pPr>
                  <a:endParaRPr lang="cs-CZ"/>
                </a:p>
              </c:txPr>
              <c:dLblPos val="bestFit"/>
              <c:showLegendKey val="0"/>
              <c:showVal val="0"/>
              <c:showCatName val="1"/>
              <c:showSerName val="0"/>
              <c:showPercent val="1"/>
              <c:showBubbleSize val="0"/>
              <c:extLst>
                <c:ext xmlns:c15="http://schemas.microsoft.com/office/drawing/2012/chart" uri="{CE6537A1-D6FC-4f65-9D91-7224C49458BB}">
                  <c15:layout>
                    <c:manualLayout>
                      <c:w val="0.28370946942986081"/>
                      <c:h val="0.1927462030375699"/>
                    </c:manualLayout>
                  </c15:layout>
                  <c15:dlblFieldTable/>
                  <c15:showDataLabelsRange val="0"/>
                </c:ext>
                <c:ext xmlns:c16="http://schemas.microsoft.com/office/drawing/2014/chart" uri="{C3380CC4-5D6E-409C-BE32-E72D297353CC}">
                  <c16:uniqueId val="{00000005-A1FA-481A-A412-D1A13F7CB906}"/>
                </c:ext>
              </c:extLst>
            </c:dLbl>
            <c:dLbl>
              <c:idx val="3"/>
              <c:layout>
                <c:manualLayout>
                  <c:x val="1.2059035721522491E-3"/>
                  <c:y val="-1.5227817745803358E-2"/>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rgbClr val="46505A"/>
                        </a:solidFill>
                        <a:latin typeface="+mn-lt"/>
                        <a:ea typeface="+mn-ea"/>
                        <a:cs typeface="+mn-cs"/>
                      </a:defRPr>
                    </a:pPr>
                    <a:fld id="{3FC237BF-69B7-434E-9E18-F5467BDF27D7}" type="CATEGORYNAME">
                      <a:rPr lang="en-US">
                        <a:solidFill>
                          <a:srgbClr val="46505A"/>
                        </a:solidFill>
                      </a:rPr>
                      <a:pPr>
                        <a:defRPr sz="2000">
                          <a:solidFill>
                            <a:srgbClr val="46505A"/>
                          </a:solidFill>
                        </a:defRPr>
                      </a:pPr>
                      <a:t>[NÁZEV KATEGORIE]</a:t>
                    </a:fld>
                    <a:r>
                      <a:rPr lang="en-US" baseline="0" dirty="0">
                        <a:solidFill>
                          <a:srgbClr val="46505A"/>
                        </a:solidFill>
                      </a:rPr>
                      <a:t>
</a:t>
                    </a:r>
                    <a:fld id="{86AFD8AF-B464-40C7-A745-3F33CCCDCFA0}" type="PERCENTAGE">
                      <a:rPr lang="en-US" baseline="0">
                        <a:solidFill>
                          <a:srgbClr val="46505A"/>
                        </a:solidFill>
                      </a:rPr>
                      <a:pPr>
                        <a:defRPr sz="2000">
                          <a:solidFill>
                            <a:srgbClr val="46505A"/>
                          </a:solidFill>
                        </a:defRPr>
                      </a:pPr>
                      <a:t>[PROCENTO]</a:t>
                    </a:fld>
                    <a:endParaRPr lang="en-US" baseline="0" dirty="0">
                      <a:solidFill>
                        <a:srgbClr val="46505A"/>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46505A"/>
                      </a:solidFill>
                      <a:latin typeface="+mn-lt"/>
                      <a:ea typeface="+mn-ea"/>
                      <a:cs typeface="+mn-cs"/>
                    </a:defRPr>
                  </a:pPr>
                  <a:endParaRPr lang="cs-CZ"/>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E23-42EA-AB5D-7D132DDC4EB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E65014"/>
                    </a:solidFill>
                    <a:latin typeface="+mn-lt"/>
                    <a:ea typeface="+mn-ea"/>
                    <a:cs typeface="+mn-cs"/>
                  </a:defRPr>
                </a:pPr>
                <a:endParaRPr lang="cs-CZ"/>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List1!$H$2:$H$5</c:f>
              <c:strCache>
                <c:ptCount val="4"/>
                <c:pt idx="0">
                  <c:v>External grants</c:v>
                </c:pt>
                <c:pt idx="1">
                  <c:v>LO1504</c:v>
                </c:pt>
                <c:pt idx="2">
                  <c:v>Contractual research</c:v>
                </c:pt>
                <c:pt idx="3">
                  <c:v>Institutional support</c:v>
                </c:pt>
              </c:strCache>
            </c:strRef>
          </c:cat>
          <c:val>
            <c:numRef>
              <c:f>List1!$G$2:$G$5</c:f>
              <c:numCache>
                <c:formatCode>0</c:formatCode>
                <c:ptCount val="4"/>
                <c:pt idx="0">
                  <c:v>33</c:v>
                </c:pt>
                <c:pt idx="1">
                  <c:v>12</c:v>
                </c:pt>
                <c:pt idx="2">
                  <c:v>7</c:v>
                </c:pt>
                <c:pt idx="3">
                  <c:v>48</c:v>
                </c:pt>
              </c:numCache>
            </c:numRef>
          </c:val>
          <c:extLst>
            <c:ext xmlns:c16="http://schemas.microsoft.com/office/drawing/2014/chart" uri="{C3380CC4-5D6E-409C-BE32-E72D297353CC}">
              <c16:uniqueId val="{00000006-A1FA-481A-A412-D1A13F7CB906}"/>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mil. CZK</c:v>
                </c:pt>
              </c:strCache>
            </c:strRef>
          </c:tx>
          <c:spPr>
            <a:solidFill>
              <a:srgbClr val="FF7800"/>
            </a:solidFill>
            <a:ln>
              <a:solidFill>
                <a:srgbClr val="FF78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46505A"/>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List1!$A$2:$A$4</c:f>
              <c:numCache>
                <c:formatCode>General</c:formatCode>
                <c:ptCount val="3"/>
                <c:pt idx="0">
                  <c:v>2018</c:v>
                </c:pt>
                <c:pt idx="1">
                  <c:v>2019</c:v>
                </c:pt>
                <c:pt idx="2">
                  <c:v>2020</c:v>
                </c:pt>
              </c:numCache>
            </c:numRef>
          </c:cat>
          <c:val>
            <c:numRef>
              <c:f>List1!$B$2:$B$4</c:f>
              <c:numCache>
                <c:formatCode>General</c:formatCode>
                <c:ptCount val="3"/>
                <c:pt idx="0">
                  <c:v>116</c:v>
                </c:pt>
                <c:pt idx="1">
                  <c:v>131</c:v>
                </c:pt>
                <c:pt idx="2">
                  <c:v>113</c:v>
                </c:pt>
              </c:numCache>
            </c:numRef>
          </c:val>
          <c:extLst>
            <c:ext xmlns:c16="http://schemas.microsoft.com/office/drawing/2014/chart" uri="{C3380CC4-5D6E-409C-BE32-E72D297353CC}">
              <c16:uniqueId val="{00000000-6CC0-455C-80FA-9991B11AC054}"/>
            </c:ext>
          </c:extLst>
        </c:ser>
        <c:dLbls>
          <c:dLblPos val="outEnd"/>
          <c:showLegendKey val="0"/>
          <c:showVal val="1"/>
          <c:showCatName val="0"/>
          <c:showSerName val="0"/>
          <c:showPercent val="0"/>
          <c:showBubbleSize val="0"/>
        </c:dLbls>
        <c:gapWidth val="219"/>
        <c:overlap val="-27"/>
        <c:axId val="1379479807"/>
        <c:axId val="1379474815"/>
      </c:barChart>
      <c:catAx>
        <c:axId val="1379479807"/>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baseline="0">
                    <a:solidFill>
                      <a:srgbClr val="46505A"/>
                    </a:solidFill>
                    <a:latin typeface="+mn-lt"/>
                    <a:ea typeface="+mn-ea"/>
                    <a:cs typeface="+mn-cs"/>
                  </a:defRPr>
                </a:pPr>
                <a:r>
                  <a:rPr lang="cs-CZ" sz="1600" dirty="0" err="1" smtClean="0">
                    <a:solidFill>
                      <a:srgbClr val="46505A"/>
                    </a:solidFill>
                  </a:rPr>
                  <a:t>Year</a:t>
                </a:r>
                <a:endParaRPr lang="cs-CZ" sz="1600" dirty="0">
                  <a:solidFill>
                    <a:srgbClr val="46505A"/>
                  </a:solidFill>
                </a:endParaRPr>
              </a:p>
            </c:rich>
          </c:tx>
          <c:overlay val="0"/>
          <c:spPr>
            <a:noFill/>
            <a:ln>
              <a:noFill/>
            </a:ln>
            <a:effectLst/>
          </c:spPr>
          <c:txPr>
            <a:bodyPr rot="0" spcFirstLastPara="1" vertOverflow="ellipsis" vert="horz" wrap="square" anchor="ctr" anchorCtr="1"/>
            <a:lstStyle/>
            <a:p>
              <a:pPr>
                <a:defRPr sz="1600" b="0" i="0" u="none" strike="noStrike" kern="1200" baseline="0">
                  <a:solidFill>
                    <a:srgbClr val="46505A"/>
                  </a:solidFill>
                  <a:latin typeface="+mn-lt"/>
                  <a:ea typeface="+mn-ea"/>
                  <a:cs typeface="+mn-cs"/>
                </a:defRPr>
              </a:pPr>
              <a:endParaRPr lang="cs-CZ"/>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46505A"/>
                </a:solidFill>
                <a:latin typeface="+mn-lt"/>
                <a:ea typeface="+mn-ea"/>
                <a:cs typeface="+mn-cs"/>
              </a:defRPr>
            </a:pPr>
            <a:endParaRPr lang="cs-CZ"/>
          </a:p>
        </c:txPr>
        <c:crossAx val="1379474815"/>
        <c:crosses val="autoZero"/>
        <c:auto val="1"/>
        <c:lblAlgn val="ctr"/>
        <c:lblOffset val="100"/>
        <c:noMultiLvlLbl val="0"/>
      </c:catAx>
      <c:valAx>
        <c:axId val="137947481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6505A"/>
                </a:solidFill>
                <a:latin typeface="+mn-lt"/>
                <a:ea typeface="+mn-ea"/>
                <a:cs typeface="+mn-cs"/>
              </a:defRPr>
            </a:pPr>
            <a:endParaRPr lang="cs-CZ"/>
          </a:p>
        </c:txPr>
        <c:crossAx val="13794798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rgbClr val="46505A"/>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List1!$B$1</c:f>
              <c:strCache>
                <c:ptCount val="1"/>
                <c:pt idx="0">
                  <c:v>Řada 1</c:v>
                </c:pt>
              </c:strCache>
            </c:strRef>
          </c:tx>
          <c:spPr>
            <a:ln w="28575" cap="rnd">
              <a:solidFill>
                <a:srgbClr val="FF7800"/>
              </a:solidFill>
              <a:round/>
            </a:ln>
            <a:effectLst/>
          </c:spPr>
          <c:marker>
            <c:symbol val="circle"/>
            <c:size val="5"/>
            <c:spPr>
              <a:solidFill>
                <a:srgbClr val="E65014"/>
              </a:solidFill>
              <a:ln w="9525">
                <a:solidFill>
                  <a:srgbClr val="FF78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List1!$B$2:$B$11</c:f>
              <c:numCache>
                <c:formatCode>General</c:formatCode>
                <c:ptCount val="10"/>
                <c:pt idx="0">
                  <c:v>4</c:v>
                </c:pt>
                <c:pt idx="1">
                  <c:v>45</c:v>
                </c:pt>
                <c:pt idx="2">
                  <c:v>251</c:v>
                </c:pt>
                <c:pt idx="3">
                  <c:v>414</c:v>
                </c:pt>
                <c:pt idx="4">
                  <c:v>628</c:v>
                </c:pt>
                <c:pt idx="5">
                  <c:v>799</c:v>
                </c:pt>
                <c:pt idx="6">
                  <c:v>1005</c:v>
                </c:pt>
                <c:pt idx="7">
                  <c:v>1448</c:v>
                </c:pt>
                <c:pt idx="8">
                  <c:v>1781</c:v>
                </c:pt>
                <c:pt idx="9">
                  <c:v>1884</c:v>
                </c:pt>
              </c:numCache>
            </c:numRef>
          </c:val>
          <c:smooth val="0"/>
          <c:extLst>
            <c:ext xmlns:c16="http://schemas.microsoft.com/office/drawing/2014/chart" uri="{C3380CC4-5D6E-409C-BE32-E72D297353CC}">
              <c16:uniqueId val="{00000000-BC1D-4DCC-81A5-9D1CA0197AF3}"/>
            </c:ext>
          </c:extLst>
        </c:ser>
        <c:dLbls>
          <c:showLegendKey val="0"/>
          <c:showVal val="0"/>
          <c:showCatName val="0"/>
          <c:showSerName val="0"/>
          <c:showPercent val="0"/>
          <c:showBubbleSize val="0"/>
        </c:dLbls>
        <c:marker val="1"/>
        <c:smooth val="0"/>
        <c:axId val="1371997200"/>
        <c:axId val="1371993872"/>
      </c:lineChart>
      <c:catAx>
        <c:axId val="137199720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46505A"/>
                </a:solidFill>
                <a:latin typeface="+mn-lt"/>
                <a:ea typeface="+mn-ea"/>
                <a:cs typeface="+mn-cs"/>
              </a:defRPr>
            </a:pPr>
            <a:endParaRPr lang="cs-CZ"/>
          </a:p>
        </c:txPr>
        <c:crossAx val="1371993872"/>
        <c:crosses val="autoZero"/>
        <c:auto val="1"/>
        <c:lblAlgn val="ctr"/>
        <c:lblOffset val="100"/>
        <c:noMultiLvlLbl val="0"/>
      </c:catAx>
      <c:valAx>
        <c:axId val="13719938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46505A"/>
                </a:solidFill>
                <a:latin typeface="+mn-lt"/>
                <a:ea typeface="+mn-ea"/>
                <a:cs typeface="+mn-cs"/>
              </a:defRPr>
            </a:pPr>
            <a:endParaRPr lang="cs-CZ"/>
          </a:p>
        </c:txPr>
        <c:crossAx val="1371997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according IF</c:v>
                </c:pt>
              </c:strCache>
            </c:strRef>
          </c:tx>
          <c:spPr>
            <a:solidFill>
              <a:srgbClr val="4650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46505A"/>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List1!$A$2:$A$6</c:f>
              <c:strCache>
                <c:ptCount val="5"/>
                <c:pt idx="0">
                  <c:v>Q1</c:v>
                </c:pt>
                <c:pt idx="1">
                  <c:v>Q2</c:v>
                </c:pt>
                <c:pt idx="2">
                  <c:v>Q3</c:v>
                </c:pt>
                <c:pt idx="3">
                  <c:v>Q4</c:v>
                </c:pt>
                <c:pt idx="4">
                  <c:v>AIS not available</c:v>
                </c:pt>
              </c:strCache>
            </c:strRef>
          </c:cat>
          <c:val>
            <c:numRef>
              <c:f>List1!$B$2:$B$6</c:f>
              <c:numCache>
                <c:formatCode>General</c:formatCode>
                <c:ptCount val="5"/>
                <c:pt idx="0">
                  <c:v>45</c:v>
                </c:pt>
                <c:pt idx="1">
                  <c:v>21</c:v>
                </c:pt>
                <c:pt idx="2">
                  <c:v>3</c:v>
                </c:pt>
                <c:pt idx="3">
                  <c:v>4</c:v>
                </c:pt>
                <c:pt idx="4">
                  <c:v>0</c:v>
                </c:pt>
              </c:numCache>
            </c:numRef>
          </c:val>
          <c:extLst>
            <c:ext xmlns:c16="http://schemas.microsoft.com/office/drawing/2014/chart" uri="{C3380CC4-5D6E-409C-BE32-E72D297353CC}">
              <c16:uniqueId val="{00000000-638D-4993-B8A8-0BF849BC72CF}"/>
            </c:ext>
          </c:extLst>
        </c:ser>
        <c:ser>
          <c:idx val="1"/>
          <c:order val="1"/>
          <c:tx>
            <c:strRef>
              <c:f>List1!$C$1</c:f>
              <c:strCache>
                <c:ptCount val="1"/>
                <c:pt idx="0">
                  <c:v>according AIS</c:v>
                </c:pt>
              </c:strCache>
            </c:strRef>
          </c:tx>
          <c:spPr>
            <a:solidFill>
              <a:srgbClr val="FF78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46505A"/>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List1!$A$2:$A$6</c:f>
              <c:strCache>
                <c:ptCount val="5"/>
                <c:pt idx="0">
                  <c:v>Q1</c:v>
                </c:pt>
                <c:pt idx="1">
                  <c:v>Q2</c:v>
                </c:pt>
                <c:pt idx="2">
                  <c:v>Q3</c:v>
                </c:pt>
                <c:pt idx="3">
                  <c:v>Q4</c:v>
                </c:pt>
                <c:pt idx="4">
                  <c:v>AIS not available</c:v>
                </c:pt>
              </c:strCache>
            </c:strRef>
          </c:cat>
          <c:val>
            <c:numRef>
              <c:f>List1!$C$2:$C$6</c:f>
              <c:numCache>
                <c:formatCode>General</c:formatCode>
                <c:ptCount val="5"/>
                <c:pt idx="0">
                  <c:v>21</c:v>
                </c:pt>
                <c:pt idx="1">
                  <c:v>38</c:v>
                </c:pt>
                <c:pt idx="2">
                  <c:v>8</c:v>
                </c:pt>
                <c:pt idx="3">
                  <c:v>3</c:v>
                </c:pt>
                <c:pt idx="4">
                  <c:v>3</c:v>
                </c:pt>
              </c:numCache>
            </c:numRef>
          </c:val>
          <c:extLst>
            <c:ext xmlns:c16="http://schemas.microsoft.com/office/drawing/2014/chart" uri="{C3380CC4-5D6E-409C-BE32-E72D297353CC}">
              <c16:uniqueId val="{00000001-638D-4993-B8A8-0BF849BC72CF}"/>
            </c:ext>
          </c:extLst>
        </c:ser>
        <c:dLbls>
          <c:showLegendKey val="0"/>
          <c:showVal val="1"/>
          <c:showCatName val="0"/>
          <c:showSerName val="0"/>
          <c:showPercent val="0"/>
          <c:showBubbleSize val="0"/>
        </c:dLbls>
        <c:gapWidth val="150"/>
        <c:overlap val="-25"/>
        <c:axId val="1643997184"/>
        <c:axId val="1644005920"/>
      </c:barChart>
      <c:catAx>
        <c:axId val="164399718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46505A"/>
                </a:solidFill>
                <a:latin typeface="+mn-lt"/>
                <a:ea typeface="+mn-ea"/>
                <a:cs typeface="+mn-cs"/>
              </a:defRPr>
            </a:pPr>
            <a:endParaRPr lang="cs-CZ"/>
          </a:p>
        </c:txPr>
        <c:crossAx val="1644005920"/>
        <c:crosses val="autoZero"/>
        <c:auto val="1"/>
        <c:lblAlgn val="ctr"/>
        <c:lblOffset val="100"/>
        <c:noMultiLvlLbl val="0"/>
      </c:catAx>
      <c:valAx>
        <c:axId val="1644005920"/>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rgbClr val="46505A"/>
                    </a:solidFill>
                    <a:latin typeface="+mn-lt"/>
                    <a:ea typeface="+mn-ea"/>
                    <a:cs typeface="+mn-cs"/>
                  </a:defRPr>
                </a:pPr>
                <a:r>
                  <a:rPr lang="cs-CZ" sz="1400" b="0" dirty="0" err="1">
                    <a:solidFill>
                      <a:srgbClr val="46505A"/>
                    </a:solidFill>
                  </a:rPr>
                  <a:t>Number</a:t>
                </a:r>
                <a:r>
                  <a:rPr lang="cs-CZ" sz="1400" b="0" baseline="0" dirty="0">
                    <a:solidFill>
                      <a:srgbClr val="46505A"/>
                    </a:solidFill>
                  </a:rPr>
                  <a:t> </a:t>
                </a:r>
                <a:r>
                  <a:rPr lang="cs-CZ" sz="1400" b="0" baseline="0" dirty="0" err="1">
                    <a:solidFill>
                      <a:srgbClr val="46505A"/>
                    </a:solidFill>
                  </a:rPr>
                  <a:t>of</a:t>
                </a:r>
                <a:r>
                  <a:rPr lang="cs-CZ" sz="1400" b="0" baseline="0" dirty="0">
                    <a:solidFill>
                      <a:srgbClr val="46505A"/>
                    </a:solidFill>
                  </a:rPr>
                  <a:t> </a:t>
                </a:r>
                <a:r>
                  <a:rPr lang="cs-CZ" sz="1400" b="0" baseline="0" dirty="0" err="1">
                    <a:solidFill>
                      <a:srgbClr val="46505A"/>
                    </a:solidFill>
                  </a:rPr>
                  <a:t>Articles</a:t>
                </a:r>
                <a:endParaRPr lang="cs-CZ" sz="1400" b="0" dirty="0">
                  <a:solidFill>
                    <a:srgbClr val="46505A"/>
                  </a:solidFill>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46505A"/>
                  </a:solidFill>
                  <a:latin typeface="+mn-lt"/>
                  <a:ea typeface="+mn-ea"/>
                  <a:cs typeface="+mn-cs"/>
                </a:defRPr>
              </a:pPr>
              <a:endParaRPr lang="cs-CZ"/>
            </a:p>
          </c:txPr>
        </c:title>
        <c:numFmt formatCode="General" sourceLinked="1"/>
        <c:majorTickMark val="none"/>
        <c:minorTickMark val="none"/>
        <c:tickLblPos val="nextTo"/>
        <c:crossAx val="1643997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rgbClr val="46505A"/>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46505A"/>
                </a:solidFill>
                <a:latin typeface="+mn-lt"/>
                <a:ea typeface="+mn-ea"/>
                <a:cs typeface="+mn-cs"/>
              </a:defRPr>
            </a:pPr>
            <a:r>
              <a:rPr lang="cs-CZ" b="1" dirty="0" err="1">
                <a:solidFill>
                  <a:srgbClr val="46505A"/>
                </a:solidFill>
              </a:rPr>
              <a:t>Number</a:t>
            </a:r>
            <a:r>
              <a:rPr lang="cs-CZ" b="1" dirty="0">
                <a:solidFill>
                  <a:srgbClr val="46505A"/>
                </a:solidFill>
              </a:rPr>
              <a:t> </a:t>
            </a:r>
            <a:r>
              <a:rPr lang="cs-CZ" b="1" dirty="0" err="1">
                <a:solidFill>
                  <a:srgbClr val="46505A"/>
                </a:solidFill>
              </a:rPr>
              <a:t>of</a:t>
            </a:r>
            <a:r>
              <a:rPr lang="cs-CZ" b="1" dirty="0">
                <a:solidFill>
                  <a:srgbClr val="46505A"/>
                </a:solidFill>
              </a:rPr>
              <a:t> </a:t>
            </a:r>
            <a:r>
              <a:rPr lang="cs-CZ" b="1" dirty="0" err="1">
                <a:solidFill>
                  <a:srgbClr val="46505A"/>
                </a:solidFill>
              </a:rPr>
              <a:t>students</a:t>
            </a:r>
            <a:endParaRPr lang="en-US" b="1" dirty="0">
              <a:solidFill>
                <a:srgbClr val="46505A"/>
              </a:solidFill>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46505A"/>
              </a:solidFill>
              <a:latin typeface="+mn-lt"/>
              <a:ea typeface="+mn-ea"/>
              <a:cs typeface="+mn-cs"/>
            </a:defRPr>
          </a:pPr>
          <a:endParaRPr lang="cs-CZ"/>
        </a:p>
      </c:txPr>
    </c:title>
    <c:autoTitleDeleted val="0"/>
    <c:plotArea>
      <c:layout/>
      <c:barChart>
        <c:barDir val="col"/>
        <c:grouping val="clustered"/>
        <c:varyColors val="0"/>
        <c:ser>
          <c:idx val="0"/>
          <c:order val="0"/>
          <c:tx>
            <c:strRef>
              <c:f>List1!$B$1</c:f>
              <c:strCache>
                <c:ptCount val="1"/>
                <c:pt idx="0">
                  <c:v>Řada 1</c:v>
                </c:pt>
              </c:strCache>
            </c:strRef>
          </c:tx>
          <c:spPr>
            <a:solidFill>
              <a:srgbClr val="FF7800"/>
            </a:solidFill>
            <a:ln>
              <a:solidFill>
                <a:srgbClr val="FF78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List1!$A$2:$A$5</c:f>
              <c:numCache>
                <c:formatCode>General</c:formatCode>
                <c:ptCount val="4"/>
                <c:pt idx="0">
                  <c:v>2017</c:v>
                </c:pt>
                <c:pt idx="1">
                  <c:v>2018</c:v>
                </c:pt>
                <c:pt idx="2">
                  <c:v>2019</c:v>
                </c:pt>
                <c:pt idx="3">
                  <c:v>2020</c:v>
                </c:pt>
              </c:numCache>
            </c:numRef>
          </c:cat>
          <c:val>
            <c:numRef>
              <c:f>List1!$B$2:$B$5</c:f>
              <c:numCache>
                <c:formatCode>General</c:formatCode>
                <c:ptCount val="4"/>
                <c:pt idx="0">
                  <c:v>6</c:v>
                </c:pt>
                <c:pt idx="1">
                  <c:v>9</c:v>
                </c:pt>
                <c:pt idx="2">
                  <c:v>16</c:v>
                </c:pt>
                <c:pt idx="3">
                  <c:v>24</c:v>
                </c:pt>
              </c:numCache>
            </c:numRef>
          </c:val>
          <c:extLst>
            <c:ext xmlns:c16="http://schemas.microsoft.com/office/drawing/2014/chart" uri="{C3380CC4-5D6E-409C-BE32-E72D297353CC}">
              <c16:uniqueId val="{00000000-8269-4AF7-9041-70BC84DA8B23}"/>
            </c:ext>
          </c:extLst>
        </c:ser>
        <c:dLbls>
          <c:showLegendKey val="0"/>
          <c:showVal val="0"/>
          <c:showCatName val="0"/>
          <c:showSerName val="0"/>
          <c:showPercent val="0"/>
          <c:showBubbleSize val="0"/>
        </c:dLbls>
        <c:gapWidth val="219"/>
        <c:overlap val="-27"/>
        <c:axId val="430977727"/>
        <c:axId val="745070783"/>
      </c:barChart>
      <c:catAx>
        <c:axId val="430977727"/>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46505A"/>
                </a:solidFill>
                <a:latin typeface="+mn-lt"/>
                <a:ea typeface="+mn-ea"/>
                <a:cs typeface="+mn-cs"/>
              </a:defRPr>
            </a:pPr>
            <a:endParaRPr lang="cs-CZ"/>
          </a:p>
        </c:txPr>
        <c:crossAx val="745070783"/>
        <c:crosses val="autoZero"/>
        <c:auto val="1"/>
        <c:lblAlgn val="ctr"/>
        <c:lblOffset val="100"/>
        <c:noMultiLvlLbl val="0"/>
      </c:catAx>
      <c:valAx>
        <c:axId val="745070783"/>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6505A"/>
                </a:solidFill>
                <a:latin typeface="+mn-lt"/>
                <a:ea typeface="+mn-ea"/>
                <a:cs typeface="+mn-cs"/>
              </a:defRPr>
            </a:pPr>
            <a:endParaRPr lang="cs-CZ"/>
          </a:p>
        </c:txPr>
        <c:crossAx val="4309777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b="1" dirty="0" err="1">
                <a:solidFill>
                  <a:srgbClr val="46505A"/>
                </a:solidFill>
              </a:rPr>
              <a:t>Number</a:t>
            </a:r>
            <a:r>
              <a:rPr lang="cs-CZ" b="1" dirty="0">
                <a:solidFill>
                  <a:srgbClr val="46505A"/>
                </a:solidFill>
              </a:rPr>
              <a:t> </a:t>
            </a:r>
            <a:r>
              <a:rPr lang="cs-CZ" b="1" dirty="0" err="1">
                <a:solidFill>
                  <a:srgbClr val="46505A"/>
                </a:solidFill>
              </a:rPr>
              <a:t>of</a:t>
            </a:r>
            <a:r>
              <a:rPr lang="cs-CZ" b="1" dirty="0">
                <a:solidFill>
                  <a:srgbClr val="46505A"/>
                </a:solidFill>
              </a:rPr>
              <a:t> </a:t>
            </a:r>
            <a:r>
              <a:rPr lang="cs-CZ" b="1" dirty="0" err="1">
                <a:solidFill>
                  <a:srgbClr val="46505A"/>
                </a:solidFill>
              </a:rPr>
              <a:t>students</a:t>
            </a:r>
            <a:endParaRPr lang="en-US" b="1" dirty="0">
              <a:solidFill>
                <a:srgbClr val="46505A"/>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List1!$B$1</c:f>
              <c:strCache>
                <c:ptCount val="1"/>
                <c:pt idx="0">
                  <c:v>Řada 1</c:v>
                </c:pt>
              </c:strCache>
            </c:strRef>
          </c:tx>
          <c:spPr>
            <a:solidFill>
              <a:srgbClr val="FF78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List1!$A$2:$A$5</c:f>
              <c:numCache>
                <c:formatCode>General</c:formatCode>
                <c:ptCount val="4"/>
                <c:pt idx="0">
                  <c:v>2017</c:v>
                </c:pt>
                <c:pt idx="1">
                  <c:v>2018</c:v>
                </c:pt>
                <c:pt idx="2">
                  <c:v>2019</c:v>
                </c:pt>
                <c:pt idx="3">
                  <c:v>2020</c:v>
                </c:pt>
              </c:numCache>
            </c:numRef>
          </c:cat>
          <c:val>
            <c:numRef>
              <c:f>List1!$B$2:$B$5</c:f>
              <c:numCache>
                <c:formatCode>General</c:formatCode>
                <c:ptCount val="4"/>
                <c:pt idx="0">
                  <c:v>11</c:v>
                </c:pt>
                <c:pt idx="1">
                  <c:v>14</c:v>
                </c:pt>
                <c:pt idx="2">
                  <c:v>18</c:v>
                </c:pt>
                <c:pt idx="3">
                  <c:v>19</c:v>
                </c:pt>
              </c:numCache>
            </c:numRef>
          </c:val>
          <c:extLst>
            <c:ext xmlns:c16="http://schemas.microsoft.com/office/drawing/2014/chart" uri="{C3380CC4-5D6E-409C-BE32-E72D297353CC}">
              <c16:uniqueId val="{00000000-E51A-4B7B-93C6-18BB4B241912}"/>
            </c:ext>
          </c:extLst>
        </c:ser>
        <c:dLbls>
          <c:showLegendKey val="0"/>
          <c:showVal val="0"/>
          <c:showCatName val="0"/>
          <c:showSerName val="0"/>
          <c:showPercent val="0"/>
          <c:showBubbleSize val="0"/>
        </c:dLbls>
        <c:gapWidth val="219"/>
        <c:overlap val="-27"/>
        <c:axId val="430389519"/>
        <c:axId val="745072863"/>
      </c:barChart>
      <c:catAx>
        <c:axId val="430389519"/>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46505A"/>
                </a:solidFill>
                <a:latin typeface="+mn-lt"/>
                <a:ea typeface="+mn-ea"/>
                <a:cs typeface="+mn-cs"/>
              </a:defRPr>
            </a:pPr>
            <a:endParaRPr lang="cs-CZ"/>
          </a:p>
        </c:txPr>
        <c:crossAx val="745072863"/>
        <c:crosses val="autoZero"/>
        <c:auto val="1"/>
        <c:lblAlgn val="ctr"/>
        <c:lblOffset val="100"/>
        <c:noMultiLvlLbl val="0"/>
      </c:catAx>
      <c:valAx>
        <c:axId val="745072863"/>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46505A"/>
                </a:solidFill>
                <a:latin typeface="+mn-lt"/>
                <a:ea typeface="+mn-ea"/>
                <a:cs typeface="+mn-cs"/>
              </a:defRPr>
            </a:pPr>
            <a:endParaRPr lang="cs-CZ"/>
          </a:p>
        </c:txPr>
        <c:crossAx val="4303895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685965883624664E-2"/>
          <c:y val="0.18496574648168285"/>
          <c:w val="0.93108914023570355"/>
          <c:h val="0.71813956614739805"/>
        </c:manualLayout>
      </c:layout>
      <c:barChart>
        <c:barDir val="col"/>
        <c:grouping val="clustered"/>
        <c:varyColors val="0"/>
        <c:ser>
          <c:idx val="0"/>
          <c:order val="0"/>
          <c:tx>
            <c:strRef>
              <c:f>List1!$B$32</c:f>
              <c:strCache>
                <c:ptCount val="1"/>
                <c:pt idx="0">
                  <c:v>1st </c:v>
                </c:pt>
              </c:strCache>
            </c:strRef>
          </c:tx>
          <c:spPr>
            <a:solidFill>
              <a:srgbClr val="4650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46505A"/>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List1!$A$33:$A$34</c:f>
              <c:strCache>
                <c:ptCount val="2"/>
                <c:pt idx="0">
                  <c:v>Biomaterials  and Biocomposites</c:v>
                </c:pt>
                <c:pt idx="1">
                  <c:v>Nanotechnology  and Advanced Materials</c:v>
                </c:pt>
              </c:strCache>
            </c:strRef>
          </c:cat>
          <c:val>
            <c:numRef>
              <c:f>List1!$B$33:$B$34</c:f>
              <c:numCache>
                <c:formatCode>General</c:formatCode>
                <c:ptCount val="2"/>
                <c:pt idx="0">
                  <c:v>2</c:v>
                </c:pt>
                <c:pt idx="1">
                  <c:v>6</c:v>
                </c:pt>
              </c:numCache>
            </c:numRef>
          </c:val>
          <c:extLst>
            <c:ext xmlns:c16="http://schemas.microsoft.com/office/drawing/2014/chart" uri="{C3380CC4-5D6E-409C-BE32-E72D297353CC}">
              <c16:uniqueId val="{00000000-F5F2-45C0-B131-B893A4ED75B9}"/>
            </c:ext>
          </c:extLst>
        </c:ser>
        <c:ser>
          <c:idx val="1"/>
          <c:order val="1"/>
          <c:tx>
            <c:strRef>
              <c:f>List1!$C$32</c:f>
              <c:strCache>
                <c:ptCount val="1"/>
                <c:pt idx="0">
                  <c:v>2nd </c:v>
                </c:pt>
              </c:strCache>
            </c:strRef>
          </c:tx>
          <c:spPr>
            <a:solidFill>
              <a:srgbClr val="828C96"/>
            </a:solidFill>
            <a:ln>
              <a:solidFill>
                <a:srgbClr val="46505A"/>
              </a:solidFill>
            </a:ln>
            <a:effectLst/>
          </c:spPr>
          <c:invertIfNegative val="0"/>
          <c:dPt>
            <c:idx val="0"/>
            <c:invertIfNegative val="0"/>
            <c:bubble3D val="0"/>
            <c:spPr>
              <a:solidFill>
                <a:srgbClr val="828C96"/>
              </a:solidFill>
              <a:ln>
                <a:solidFill>
                  <a:srgbClr val="828C96"/>
                </a:solidFill>
              </a:ln>
              <a:effectLst/>
            </c:spPr>
            <c:extLst>
              <c:ext xmlns:c16="http://schemas.microsoft.com/office/drawing/2014/chart" uri="{C3380CC4-5D6E-409C-BE32-E72D297353CC}">
                <c16:uniqueId val="{00000001-56EA-4168-98FC-B10BA45759F6}"/>
              </c:ext>
            </c:extLst>
          </c:dPt>
          <c:dPt>
            <c:idx val="1"/>
            <c:invertIfNegative val="0"/>
            <c:bubble3D val="0"/>
            <c:spPr>
              <a:solidFill>
                <a:srgbClr val="828C96"/>
              </a:solidFill>
              <a:ln>
                <a:solidFill>
                  <a:srgbClr val="828C96"/>
                </a:solidFill>
              </a:ln>
              <a:effectLst/>
            </c:spPr>
            <c:extLst>
              <c:ext xmlns:c16="http://schemas.microsoft.com/office/drawing/2014/chart" uri="{C3380CC4-5D6E-409C-BE32-E72D297353CC}">
                <c16:uniqueId val="{00000002-56EA-4168-98FC-B10BA45759F6}"/>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46505A"/>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List1!$A$33:$A$34</c:f>
              <c:strCache>
                <c:ptCount val="2"/>
                <c:pt idx="0">
                  <c:v>Biomaterials  and Biocomposites</c:v>
                </c:pt>
                <c:pt idx="1">
                  <c:v>Nanotechnology  and Advanced Materials</c:v>
                </c:pt>
              </c:strCache>
            </c:strRef>
          </c:cat>
          <c:val>
            <c:numRef>
              <c:f>List1!$C$33:$C$34</c:f>
              <c:numCache>
                <c:formatCode>General</c:formatCode>
                <c:ptCount val="2"/>
                <c:pt idx="0">
                  <c:v>5</c:v>
                </c:pt>
                <c:pt idx="1">
                  <c:v>8</c:v>
                </c:pt>
              </c:numCache>
            </c:numRef>
          </c:val>
          <c:extLst>
            <c:ext xmlns:c16="http://schemas.microsoft.com/office/drawing/2014/chart" uri="{C3380CC4-5D6E-409C-BE32-E72D297353CC}">
              <c16:uniqueId val="{00000001-F5F2-45C0-B131-B893A4ED75B9}"/>
            </c:ext>
          </c:extLst>
        </c:ser>
        <c:ser>
          <c:idx val="2"/>
          <c:order val="2"/>
          <c:tx>
            <c:strRef>
              <c:f>List1!$D$32</c:f>
              <c:strCache>
                <c:ptCount val="1"/>
                <c:pt idx="0">
                  <c:v>3rd </c:v>
                </c:pt>
              </c:strCache>
            </c:strRef>
          </c:tx>
          <c:spPr>
            <a:solidFill>
              <a:srgbClr val="FF7800"/>
            </a:solidFill>
            <a:ln>
              <a:solidFill>
                <a:srgbClr val="FF78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List1!$A$33:$A$34</c:f>
              <c:strCache>
                <c:ptCount val="2"/>
                <c:pt idx="0">
                  <c:v>Biomaterials  and Biocomposites</c:v>
                </c:pt>
                <c:pt idx="1">
                  <c:v>Nanotechnology  and Advanced Materials</c:v>
                </c:pt>
              </c:strCache>
            </c:strRef>
          </c:cat>
          <c:val>
            <c:numRef>
              <c:f>List1!$D$33:$D$34</c:f>
              <c:numCache>
                <c:formatCode>General</c:formatCode>
                <c:ptCount val="2"/>
                <c:pt idx="0">
                  <c:v>5</c:v>
                </c:pt>
                <c:pt idx="1">
                  <c:v>4</c:v>
                </c:pt>
              </c:numCache>
            </c:numRef>
          </c:val>
          <c:extLst>
            <c:ext xmlns:c16="http://schemas.microsoft.com/office/drawing/2014/chart" uri="{C3380CC4-5D6E-409C-BE32-E72D297353CC}">
              <c16:uniqueId val="{00000002-F5F2-45C0-B131-B893A4ED75B9}"/>
            </c:ext>
          </c:extLst>
        </c:ser>
        <c:ser>
          <c:idx val="3"/>
          <c:order val="3"/>
          <c:tx>
            <c:strRef>
              <c:f>List1!$E$32</c:f>
              <c:strCache>
                <c:ptCount val="1"/>
                <c:pt idx="0">
                  <c:v>4th </c:v>
                </c:pt>
              </c:strCache>
            </c:strRef>
          </c:tx>
          <c:spPr>
            <a:solidFill>
              <a:srgbClr val="E6501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List1!$A$33:$A$34</c:f>
              <c:strCache>
                <c:ptCount val="2"/>
                <c:pt idx="0">
                  <c:v>Biomaterials  and Biocomposites</c:v>
                </c:pt>
                <c:pt idx="1">
                  <c:v>Nanotechnology  and Advanced Materials</c:v>
                </c:pt>
              </c:strCache>
            </c:strRef>
          </c:cat>
          <c:val>
            <c:numRef>
              <c:f>List1!$E$33:$E$34</c:f>
              <c:numCache>
                <c:formatCode>General</c:formatCode>
                <c:ptCount val="2"/>
                <c:pt idx="0">
                  <c:v>6</c:v>
                </c:pt>
                <c:pt idx="1">
                  <c:v>5</c:v>
                </c:pt>
              </c:numCache>
            </c:numRef>
          </c:val>
          <c:extLst>
            <c:ext xmlns:c16="http://schemas.microsoft.com/office/drawing/2014/chart" uri="{C3380CC4-5D6E-409C-BE32-E72D297353CC}">
              <c16:uniqueId val="{00000006-F5F2-45C0-B131-B893A4ED75B9}"/>
            </c:ext>
          </c:extLst>
        </c:ser>
        <c:ser>
          <c:idx val="4"/>
          <c:order val="4"/>
          <c:tx>
            <c:strRef>
              <c:f>List1!$F$32</c:f>
              <c:strCache>
                <c:ptCount val="1"/>
                <c:pt idx="0">
                  <c:v>5th +</c:v>
                </c:pt>
              </c:strCache>
            </c:strRef>
          </c:tx>
          <c:spPr>
            <a:solidFill>
              <a:srgbClr val="33AEAB"/>
            </a:solidFill>
            <a:ln>
              <a:solidFill>
                <a:srgbClr val="33AEA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List1!$A$33:$A$34</c:f>
              <c:strCache>
                <c:ptCount val="2"/>
                <c:pt idx="0">
                  <c:v>Biomaterials  and Biocomposites</c:v>
                </c:pt>
                <c:pt idx="1">
                  <c:v>Nanotechnology  and Advanced Materials</c:v>
                </c:pt>
              </c:strCache>
            </c:strRef>
          </c:cat>
          <c:val>
            <c:numRef>
              <c:f>List1!$F$33:$F$34</c:f>
              <c:numCache>
                <c:formatCode>General</c:formatCode>
                <c:ptCount val="2"/>
                <c:pt idx="0">
                  <c:v>1</c:v>
                </c:pt>
                <c:pt idx="1">
                  <c:v>1</c:v>
                </c:pt>
              </c:numCache>
            </c:numRef>
          </c:val>
          <c:extLst>
            <c:ext xmlns:c16="http://schemas.microsoft.com/office/drawing/2014/chart" uri="{C3380CC4-5D6E-409C-BE32-E72D297353CC}">
              <c16:uniqueId val="{00000000-56EA-4168-98FC-B10BA45759F6}"/>
            </c:ext>
          </c:extLst>
        </c:ser>
        <c:dLbls>
          <c:showLegendKey val="0"/>
          <c:showVal val="1"/>
          <c:showCatName val="0"/>
          <c:showSerName val="0"/>
          <c:showPercent val="0"/>
          <c:showBubbleSize val="0"/>
        </c:dLbls>
        <c:gapWidth val="150"/>
        <c:overlap val="-25"/>
        <c:axId val="-179891328"/>
        <c:axId val="-179877728"/>
      </c:barChart>
      <c:catAx>
        <c:axId val="-17989132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46505A"/>
                </a:solidFill>
                <a:latin typeface="+mn-lt"/>
                <a:ea typeface="+mn-ea"/>
                <a:cs typeface="+mn-cs"/>
              </a:defRPr>
            </a:pPr>
            <a:endParaRPr lang="cs-CZ"/>
          </a:p>
        </c:txPr>
        <c:crossAx val="-179877728"/>
        <c:crosses val="autoZero"/>
        <c:auto val="1"/>
        <c:lblAlgn val="ctr"/>
        <c:lblOffset val="100"/>
        <c:noMultiLvlLbl val="0"/>
      </c:catAx>
      <c:valAx>
        <c:axId val="-179877728"/>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0" i="0" u="none" strike="noStrike" kern="1200" baseline="0">
                    <a:solidFill>
                      <a:srgbClr val="46505A"/>
                    </a:solidFill>
                    <a:latin typeface="+mn-lt"/>
                    <a:ea typeface="+mn-ea"/>
                    <a:cs typeface="+mn-cs"/>
                  </a:defRPr>
                </a:pPr>
                <a:r>
                  <a:rPr lang="cs-CZ" sz="1800" dirty="0" err="1">
                    <a:solidFill>
                      <a:srgbClr val="46505A"/>
                    </a:solidFill>
                    <a:latin typeface="Segoe UI" panose="020B0502040204020203" pitchFamily="34" charset="0"/>
                    <a:cs typeface="Segoe UI" panose="020B0502040204020203" pitchFamily="34" charset="0"/>
                  </a:rPr>
                  <a:t>Number</a:t>
                </a:r>
                <a:r>
                  <a:rPr lang="cs-CZ" sz="1800" baseline="0" dirty="0">
                    <a:solidFill>
                      <a:srgbClr val="46505A"/>
                    </a:solidFill>
                    <a:latin typeface="Segoe UI" panose="020B0502040204020203" pitchFamily="34" charset="0"/>
                    <a:cs typeface="Segoe UI" panose="020B0502040204020203" pitchFamily="34" charset="0"/>
                  </a:rPr>
                  <a:t> </a:t>
                </a:r>
                <a:r>
                  <a:rPr lang="cs-CZ" sz="1800" baseline="0" dirty="0" err="1">
                    <a:solidFill>
                      <a:srgbClr val="46505A"/>
                    </a:solidFill>
                    <a:latin typeface="Segoe UI" panose="020B0502040204020203" pitchFamily="34" charset="0"/>
                    <a:cs typeface="Segoe UI" panose="020B0502040204020203" pitchFamily="34" charset="0"/>
                  </a:rPr>
                  <a:t>of</a:t>
                </a:r>
                <a:r>
                  <a:rPr lang="cs-CZ" sz="1800" baseline="0" dirty="0">
                    <a:solidFill>
                      <a:srgbClr val="46505A"/>
                    </a:solidFill>
                    <a:latin typeface="Segoe UI" panose="020B0502040204020203" pitchFamily="34" charset="0"/>
                    <a:cs typeface="Segoe UI" panose="020B0502040204020203" pitchFamily="34" charset="0"/>
                  </a:rPr>
                  <a:t> </a:t>
                </a:r>
                <a:r>
                  <a:rPr lang="cs-CZ" sz="1800" baseline="0" dirty="0" err="1">
                    <a:solidFill>
                      <a:srgbClr val="46505A"/>
                    </a:solidFill>
                    <a:latin typeface="Segoe UI" panose="020B0502040204020203" pitchFamily="34" charset="0"/>
                    <a:cs typeface="Segoe UI" panose="020B0502040204020203" pitchFamily="34" charset="0"/>
                  </a:rPr>
                  <a:t>students</a:t>
                </a:r>
                <a:endParaRPr lang="cs-CZ" sz="1800" dirty="0">
                  <a:solidFill>
                    <a:srgbClr val="46505A"/>
                  </a:solidFill>
                  <a:latin typeface="Segoe UI" panose="020B0502040204020203" pitchFamily="34" charset="0"/>
                  <a:cs typeface="Segoe UI" panose="020B0502040204020203" pitchFamily="34" charset="0"/>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rgbClr val="46505A"/>
                  </a:solidFill>
                  <a:latin typeface="+mn-lt"/>
                  <a:ea typeface="+mn-ea"/>
                  <a:cs typeface="+mn-cs"/>
                </a:defRPr>
              </a:pPr>
              <a:endParaRPr lang="cs-CZ"/>
            </a:p>
          </c:txPr>
        </c:title>
        <c:numFmt formatCode="General" sourceLinked="1"/>
        <c:majorTickMark val="out"/>
        <c:minorTickMark val="none"/>
        <c:tickLblPos val="nextTo"/>
        <c:crossAx val="-17989132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800" b="1" i="0" u="none" strike="noStrike" kern="1200" baseline="0">
                <a:solidFill>
                  <a:srgbClr val="46505A"/>
                </a:solidFill>
                <a:latin typeface="+mn-lt"/>
                <a:ea typeface="+mn-ea"/>
                <a:cs typeface="+mn-cs"/>
              </a:defRPr>
            </a:pPr>
            <a:endParaRPr lang="cs-CZ"/>
          </a:p>
        </c:txPr>
      </c:legendEntry>
      <c:legendEntry>
        <c:idx val="1"/>
        <c:txPr>
          <a:bodyPr rot="0" spcFirstLastPara="1" vertOverflow="ellipsis" vert="horz" wrap="square" anchor="ctr" anchorCtr="1"/>
          <a:lstStyle/>
          <a:p>
            <a:pPr>
              <a:defRPr sz="1800" b="1" i="0" u="none" strike="noStrike" kern="1200" baseline="0">
                <a:solidFill>
                  <a:srgbClr val="46505A"/>
                </a:solidFill>
                <a:latin typeface="+mn-lt"/>
                <a:ea typeface="+mn-ea"/>
                <a:cs typeface="+mn-cs"/>
              </a:defRPr>
            </a:pPr>
            <a:endParaRPr lang="cs-CZ"/>
          </a:p>
        </c:txPr>
      </c:legendEntry>
      <c:legendEntry>
        <c:idx val="2"/>
        <c:txPr>
          <a:bodyPr rot="0" spcFirstLastPara="1" vertOverflow="ellipsis" vert="horz" wrap="square" anchor="ctr" anchorCtr="1"/>
          <a:lstStyle/>
          <a:p>
            <a:pPr>
              <a:defRPr sz="1800" b="1" i="0" u="none" strike="noStrike" kern="1200" baseline="0">
                <a:solidFill>
                  <a:srgbClr val="46505A"/>
                </a:solidFill>
                <a:latin typeface="+mn-lt"/>
                <a:ea typeface="+mn-ea"/>
                <a:cs typeface="+mn-cs"/>
              </a:defRPr>
            </a:pPr>
            <a:endParaRPr lang="cs-CZ"/>
          </a:p>
        </c:txPr>
      </c:legendEntry>
      <c:layout>
        <c:manualLayout>
          <c:xMode val="edge"/>
          <c:yMode val="edge"/>
          <c:x val="0.25351643860897993"/>
          <c:y val="6.1371378711019296E-2"/>
          <c:w val="0.45087439689947001"/>
          <c:h val="6.6907832926514296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46505A"/>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4">
    <c:autoUpdate val="0"/>
  </c:externalData>
  <c:userShapes r:id="rId5"/>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List1!$A$2:$A$11</cx:f>
        <cx:lvl ptCount="10">
          <cx:pt idx="0">POLYMER SCIENCE</cx:pt>
          <cx:pt idx="1">MATERIALS SCIENCE MULTIDISCIPLINARY</cx:pt>
          <cx:pt idx="2">PHYSICS APPLIED</cx:pt>
          <cx:pt idx="3">CHEMISTRY MULTIDISCIPLINARY</cx:pt>
          <cx:pt idx="4">NANOSCIENCE NANOTECHNOLOGY</cx:pt>
          <cx:pt idx="5">CHEMISTRY PHYSICAL</cx:pt>
          <cx:pt idx="6">ENGINEERING CHEMICAL</cx:pt>
          <cx:pt idx="7">PHYSICS CONDENSED MATTER</cx:pt>
          <cx:pt idx="8">MECHANICS</cx:pt>
          <cx:pt idx="9">MATERIALS SCIENCE BIOMATERIALS</cx:pt>
        </cx:lvl>
      </cx:strDim>
      <cx:numDim type="size">
        <cx:f>List1!$B$2:$B$11</cx:f>
        <cx:lvl ptCount="10" formatCode="Vęeobecný">
          <cx:pt idx="0">274</cx:pt>
          <cx:pt idx="1">193</cx:pt>
          <cx:pt idx="2">105</cx:pt>
          <cx:pt idx="3">84</cx:pt>
          <cx:pt idx="4">77</cx:pt>
          <cx:pt idx="5">56</cx:pt>
          <cx:pt idx="6">58</cx:pt>
          <cx:pt idx="7">55</cx:pt>
          <cx:pt idx="8">53</cx:pt>
          <cx:pt idx="9">42</cx:pt>
        </cx:lvl>
      </cx:numDim>
    </cx:data>
    <cx:data id="1">
      <cx:strDim type="cat">
        <cx:f>List1!$A$2:$A$11</cx:f>
        <cx:lvl ptCount="10">
          <cx:pt idx="0">POLYMER SCIENCE</cx:pt>
          <cx:pt idx="1">MATERIALS SCIENCE MULTIDISCIPLINARY</cx:pt>
          <cx:pt idx="2">PHYSICS APPLIED</cx:pt>
          <cx:pt idx="3">CHEMISTRY MULTIDISCIPLINARY</cx:pt>
          <cx:pt idx="4">NANOSCIENCE NANOTECHNOLOGY</cx:pt>
          <cx:pt idx="5">CHEMISTRY PHYSICAL</cx:pt>
          <cx:pt idx="6">ENGINEERING CHEMICAL</cx:pt>
          <cx:pt idx="7">PHYSICS CONDENSED MATTER</cx:pt>
          <cx:pt idx="8">MECHANICS</cx:pt>
          <cx:pt idx="9">MATERIALS SCIENCE BIOMATERIALS</cx:pt>
        </cx:lvl>
      </cx:strDim>
      <cx:numDim type="size">
        <cx:f>List1!$C$2:$C$11</cx:f>
        <cx:lvl ptCount="10" formatCode="Vęeobecný"/>
      </cx:numDim>
    </cx:data>
  </cx:chartData>
  <cx:chart>
    <cx:plotArea>
      <cx:plotAreaRegion>
        <cx:series layoutId="treemap" uniqueId="{00C92090-707B-406B-AA7C-D6EB38FE075C}" formatIdx="0">
          <cx:tx>
            <cx:txData>
              <cx:f>List1!$B$1</cx:f>
              <cx:v>Řada 1</cx:v>
            </cx:txData>
          </cx:tx>
          <cx:dataPt idx="0">
            <cx:spPr>
              <a:solidFill>
                <a:srgbClr val="33AEAB"/>
              </a:solidFill>
            </cx:spPr>
          </cx:dataPt>
          <cx:dataPt idx="1">
            <cx:spPr>
              <a:solidFill>
                <a:srgbClr val="FF7800"/>
              </a:solidFill>
            </cx:spPr>
          </cx:dataPt>
          <cx:dataPt idx="2">
            <cx:spPr>
              <a:solidFill>
                <a:srgbClr val="34B232"/>
              </a:solidFill>
            </cx:spPr>
          </cx:dataPt>
          <cx:dataPt idx="3">
            <cx:spPr>
              <a:solidFill>
                <a:srgbClr val="FFCD00"/>
              </a:solidFill>
            </cx:spPr>
          </cx:dataPt>
          <cx:dataPt idx="4">
            <cx:spPr>
              <a:solidFill>
                <a:srgbClr val="0A87C3"/>
              </a:solidFill>
            </cx:spPr>
          </cx:dataPt>
          <cx:dataPt idx="5">
            <cx:spPr>
              <a:solidFill>
                <a:srgbClr val="87B919"/>
              </a:solidFill>
            </cx:spPr>
          </cx:dataPt>
          <cx:dataPt idx="6">
            <cx:spPr>
              <a:solidFill>
                <a:srgbClr val="EB2837"/>
              </a:solidFill>
            </cx:spPr>
          </cx:dataPt>
          <cx:dataPt idx="7">
            <cx:spPr>
              <a:solidFill>
                <a:srgbClr val="934114"/>
              </a:solidFill>
            </cx:spPr>
          </cx:dataPt>
          <cx:dataPt idx="8">
            <cx:spPr>
              <a:solidFill>
                <a:srgbClr val="46505A"/>
              </a:solidFill>
            </cx:spPr>
          </cx:dataPt>
          <cx:dataPt idx="9">
            <cx:spPr>
              <a:solidFill>
                <a:srgbClr val="0F1455"/>
              </a:solidFill>
            </cx:spPr>
          </cx:dataPt>
          <cx:dataLabels pos="inEnd">
            <cx:txPr>
              <a:bodyPr spcFirstLastPara="1" vertOverflow="ellipsis" wrap="square" lIns="0" tIns="0" rIns="0" bIns="0" anchor="ctr" anchorCtr="1">
                <a:spAutoFit/>
              </a:bodyPr>
              <a:lstStyle/>
              <a:p>
                <a:pPr>
                  <a:defRPr sz="1400" b="1"/>
                </a:pPr>
                <a:endParaRPr lang="cs-CZ" sz="1400" b="1"/>
              </a:p>
            </cx:txPr>
            <cx:visibility seriesName="0" categoryName="1" value="1"/>
            <cx:separator>
</cx:separator>
            <cx:dataLabel idx="0" pos="inEnd">
              <cx:txPr>
                <a:bodyPr spcFirstLastPara="1" vertOverflow="ellipsis" wrap="square" lIns="0" tIns="0" rIns="0" bIns="0" anchor="ctr" anchorCtr="1">
                  <a:spAutoFit/>
                </a:bodyPr>
                <a:lstStyle/>
                <a:p>
                  <a:pPr>
                    <a:defRPr sz="1400"/>
                  </a:pPr>
                  <a:r>
                    <a:rPr lang="cs-CZ" sz="1400" b="1"/>
                    <a:t>POLYMER SCIENCE
274</a:t>
                  </a:r>
                </a:p>
              </cx:txPr>
              <cx:visibility seriesName="0" categoryName="1" value="1"/>
              <cx:separator>
</cx:separator>
            </cx:dataLabel>
            <cx:dataLabel idx="1" pos="inEnd">
              <cx:txPr>
                <a:bodyPr spcFirstLastPara="1" vertOverflow="ellipsis" wrap="square" lIns="0" tIns="0" rIns="0" bIns="0" anchor="ctr" anchorCtr="1">
                  <a:spAutoFit/>
                </a:bodyPr>
                <a:lstStyle/>
                <a:p>
                  <a:pPr>
                    <a:defRPr sz="1600"/>
                  </a:pPr>
                  <a:r>
                    <a:rPr lang="cs-CZ" sz="1400" b="1"/>
                    <a:t>MATERIALS SCIENCE MULTIDISCIPLINARY
193</a:t>
                  </a:r>
                </a:p>
              </cx:txPr>
            </cx:dataLabel>
            <cx:dataLabel idx="2" pos="inEnd">
              <cx:txPr>
                <a:bodyPr spcFirstLastPara="1" vertOverflow="ellipsis" wrap="square" lIns="0" tIns="0" rIns="0" bIns="0" anchor="ctr" anchorCtr="1">
                  <a:spAutoFit/>
                </a:bodyPr>
                <a:lstStyle/>
                <a:p>
                  <a:pPr>
                    <a:defRPr sz="1600"/>
                  </a:pPr>
                  <a:r>
                    <a:rPr lang="cs-CZ" sz="1400" b="1"/>
                    <a:t>PHYSICS APPLIED
105</a:t>
                  </a:r>
                </a:p>
              </cx:txPr>
              <cx:visibility seriesName="0" categoryName="1" value="1"/>
              <cx:separator>
</cx:separator>
            </cx:dataLabel>
            <cx:dataLabel idx="3" pos="inEnd">
              <cx:txPr>
                <a:bodyPr spcFirstLastPara="1" vertOverflow="ellipsis" wrap="square" lIns="0" tIns="0" rIns="0" bIns="0" anchor="ctr" anchorCtr="1">
                  <a:spAutoFit/>
                </a:bodyPr>
                <a:lstStyle/>
                <a:p>
                  <a:pPr>
                    <a:defRPr sz="1600"/>
                  </a:pPr>
                  <a:r>
                    <a:rPr lang="cs-CZ" sz="1400" b="1"/>
                    <a:t>CHEMISTRY MULTIDISCIPLINARY
84</a:t>
                  </a:r>
                </a:p>
              </cx:txPr>
            </cx:dataLabel>
            <cx:dataLabel idx="4" pos="inEnd">
              <cx:txPr>
                <a:bodyPr spcFirstLastPara="1" vertOverflow="ellipsis" wrap="square" lIns="0" tIns="0" rIns="0" bIns="0" anchor="ctr" anchorCtr="1">
                  <a:spAutoFit/>
                </a:bodyPr>
                <a:lstStyle/>
                <a:p>
                  <a:pPr>
                    <a:defRPr sz="1600"/>
                  </a:pPr>
                  <a:r>
                    <a:rPr lang="cs-CZ" sz="1400" b="1"/>
                    <a:t>NANOSCIENCE NANOTECHNOLOGY
77</a:t>
                  </a:r>
                </a:p>
              </cx:txPr>
              <cx:visibility seriesName="0" categoryName="1" value="1"/>
              <cx:separator>
</cx:separator>
            </cx:dataLabel>
          </cx:dataLabels>
          <cx:dataId val="0"/>
          <cx:layoutPr>
            <cx:parentLabelLayout val="banner"/>
          </cx:layoutPr>
        </cx:series>
        <cx:series layoutId="treemap" hidden="1" uniqueId="{AA34E4FE-486F-4254-81D2-06E0602D50C1}" formatIdx="1">
          <cx:tx>
            <cx:txData>
              <cx:f>List1!$C$1</cx:f>
              <cx:v>Řada 2</cx:v>
            </cx:txData>
          </cx:tx>
          <cx:dataId val="1"/>
          <cx:layoutPr>
            <cx:parentLabelLayout val="none"/>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bg1"/>
    </cs:fontRef>
    <cs:defRPr sz="1197"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0.76157</cdr:x>
      <cdr:y>0.93849</cdr:y>
    </cdr:from>
    <cdr:to>
      <cdr:x>1</cdr:x>
      <cdr:y>1</cdr:y>
    </cdr:to>
    <cdr:sp macro="" textlink="">
      <cdr:nvSpPr>
        <cdr:cNvPr id="2" name="TextovéPole 6"/>
        <cdr:cNvSpPr txBox="1"/>
      </cdr:nvSpPr>
      <cdr:spPr>
        <a:xfrm xmlns:a="http://schemas.openxmlformats.org/drawingml/2006/main">
          <a:off x="8353185" y="4696223"/>
          <a:ext cx="261519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cs-CZ" sz="1400" dirty="0">
              <a:solidFill>
                <a:srgbClr val="46505A"/>
              </a:solidFill>
              <a:latin typeface="Segoe UI Light" panose="020B0502040204020203" pitchFamily="34" charset="0"/>
              <a:cs typeface="Segoe UI Light" panose="020B0502040204020203" pitchFamily="34" charset="0"/>
            </a:rPr>
            <a:t>Status as </a:t>
          </a:r>
          <a:r>
            <a:rPr lang="cs-CZ" sz="1400" dirty="0" err="1">
              <a:solidFill>
                <a:srgbClr val="46505A"/>
              </a:solidFill>
              <a:latin typeface="Segoe UI Light" panose="020B0502040204020203" pitchFamily="34" charset="0"/>
              <a:cs typeface="Segoe UI Light" panose="020B0502040204020203" pitchFamily="34" charset="0"/>
            </a:rPr>
            <a:t>of</a:t>
          </a:r>
          <a:r>
            <a:rPr lang="cs-CZ" sz="1400" dirty="0">
              <a:solidFill>
                <a:srgbClr val="46505A"/>
              </a:solidFill>
              <a:latin typeface="Segoe UI Light" panose="020B0502040204020203" pitchFamily="34" charset="0"/>
              <a:cs typeface="Segoe UI Light" panose="020B0502040204020203" pitchFamily="34" charset="0"/>
            </a:rPr>
            <a:t> </a:t>
          </a:r>
          <a:r>
            <a:rPr lang="cs-CZ" sz="1400" dirty="0" err="1">
              <a:solidFill>
                <a:srgbClr val="46505A"/>
              </a:solidFill>
              <a:latin typeface="Segoe UI Light" panose="020B0502040204020203" pitchFamily="34" charset="0"/>
              <a:cs typeface="Segoe UI Light" panose="020B0502040204020203" pitchFamily="34" charset="0"/>
            </a:rPr>
            <a:t>November</a:t>
          </a:r>
          <a:r>
            <a:rPr lang="cs-CZ" sz="1400" dirty="0">
              <a:solidFill>
                <a:srgbClr val="46505A"/>
              </a:solidFill>
              <a:latin typeface="Segoe UI Light" panose="020B0502040204020203" pitchFamily="34" charset="0"/>
              <a:cs typeface="Segoe UI Light" panose="020B0502040204020203" pitchFamily="34" charset="0"/>
            </a:rPr>
            <a:t> 30, 2020</a:t>
          </a:r>
        </a:p>
      </cdr:txBody>
    </cdr:sp>
  </cdr:relSizeAnchor>
</c:userShapes>
</file>

<file path=ppt/drawings/drawing2.xml><?xml version="1.0" encoding="utf-8"?>
<c:userShapes xmlns:c="http://schemas.openxmlformats.org/drawingml/2006/chart">
  <cdr:relSizeAnchor xmlns:cdr="http://schemas.openxmlformats.org/drawingml/2006/chartDrawing">
    <cdr:from>
      <cdr:x>0.44638</cdr:x>
      <cdr:y>0</cdr:y>
    </cdr:from>
    <cdr:to>
      <cdr:x>0.59426</cdr:x>
      <cdr:y>0.07057</cdr:y>
    </cdr:to>
    <cdr:sp macro="" textlink="">
      <cdr:nvSpPr>
        <cdr:cNvPr id="2" name="TextovéPole 1">
          <a:extLst xmlns:a="http://schemas.openxmlformats.org/drawingml/2006/main">
            <a:ext uri="{FF2B5EF4-FFF2-40B4-BE49-F238E27FC236}">
              <a16:creationId xmlns:a16="http://schemas.microsoft.com/office/drawing/2014/main" id="{DC6D7C7C-1F38-491A-8096-3C66102884EE}"/>
            </a:ext>
          </a:extLst>
        </cdr:cNvPr>
        <cdr:cNvSpPr txBox="1"/>
      </cdr:nvSpPr>
      <cdr:spPr>
        <a:xfrm xmlns:a="http://schemas.openxmlformats.org/drawingml/2006/main">
          <a:off x="4650437" y="-1496300"/>
          <a:ext cx="1540633" cy="3393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800" dirty="0">
              <a:solidFill>
                <a:srgbClr val="46505A"/>
              </a:solidFill>
              <a:latin typeface="Segoe UI" panose="020B0502040204020203" pitchFamily="34" charset="0"/>
              <a:cs typeface="Segoe UI" panose="020B0502040204020203" pitchFamily="34" charset="0"/>
            </a:rPr>
            <a:t>Study</a:t>
          </a:r>
          <a:r>
            <a:rPr lang="cs-CZ" sz="1600" dirty="0">
              <a:solidFill>
                <a:srgbClr val="46505A"/>
              </a:solidFill>
              <a:latin typeface="Segoe UI" panose="020B0502040204020203" pitchFamily="34" charset="0"/>
              <a:cs typeface="Segoe UI" panose="020B0502040204020203" pitchFamily="34" charset="0"/>
            </a:rPr>
            <a:t> </a:t>
          </a:r>
          <a:r>
            <a:rPr lang="cs-CZ" sz="1800" dirty="0" err="1">
              <a:solidFill>
                <a:srgbClr val="46505A"/>
              </a:solidFill>
              <a:latin typeface="Segoe UI" panose="020B0502040204020203" pitchFamily="34" charset="0"/>
              <a:cs typeface="Segoe UI" panose="020B0502040204020203" pitchFamily="34" charset="0"/>
            </a:rPr>
            <a:t>year</a:t>
          </a:r>
          <a:endParaRPr lang="cs-CZ" sz="1600" dirty="0">
            <a:solidFill>
              <a:srgbClr val="46505A"/>
            </a:solidFill>
            <a:latin typeface="Segoe UI" panose="020B0502040204020203" pitchFamily="34" charset="0"/>
            <a:cs typeface="Segoe UI" panose="020B0502040204020203"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3ACF45-DA86-42F8-B522-DD0B1696291F}" type="datetimeFigureOut">
              <a:rPr lang="cs-CZ" smtClean="0"/>
              <a:t>16.12.2020</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5B89D9-EABB-4DEB-90FC-435F4B1FF599}" type="slidenum">
              <a:rPr lang="cs-CZ" smtClean="0"/>
              <a:t>‹#›</a:t>
            </a:fld>
            <a:endParaRPr lang="cs-CZ"/>
          </a:p>
        </p:txBody>
      </p:sp>
    </p:spTree>
    <p:extLst>
      <p:ext uri="{BB962C8B-B14F-4D97-AF65-F5344CB8AC3E}">
        <p14:creationId xmlns:p14="http://schemas.microsoft.com/office/powerpoint/2010/main" val="310257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F4D4BC-F9BE-49EF-BCE7-81EE599CAE71}" type="datetimeFigureOut">
              <a:rPr lang="cs-CZ" smtClean="0"/>
              <a:t>16.12.2020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4109415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F4D4BC-F9BE-49EF-BCE7-81EE599CAE71}" type="datetimeFigureOut">
              <a:rPr lang="cs-CZ" smtClean="0"/>
              <a:t>16.12.2020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346208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F4D4BC-F9BE-49EF-BCE7-81EE599CAE71}" type="datetimeFigureOut">
              <a:rPr lang="cs-CZ" smtClean="0"/>
              <a:t>16.12.2020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206410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014484" y="365125"/>
            <a:ext cx="10339316" cy="1325563"/>
          </a:xfrm>
        </p:spPr>
        <p:txBody>
          <a:bodyPr>
            <a:normAutofit/>
          </a:bodyPr>
          <a:lstStyle>
            <a:lvl1pPr>
              <a:defRPr sz="4000" b="1">
                <a:solidFill>
                  <a:srgbClr val="33AEAB"/>
                </a:solidFill>
              </a:defRPr>
            </a:lvl1pPr>
          </a:lstStyle>
          <a:p>
            <a:r>
              <a:rPr lang="cs-CZ" dirty="0"/>
              <a:t>KLIKNUTÍM LZE UPRAVIT STYL.</a:t>
            </a:r>
          </a:p>
        </p:txBody>
      </p:sp>
      <p:sp>
        <p:nvSpPr>
          <p:cNvPr id="3" name="Zástupný symbol pro obsah 2"/>
          <p:cNvSpPr>
            <a:spLocks noGrp="1"/>
          </p:cNvSpPr>
          <p:nvPr>
            <p:ph idx="1"/>
          </p:nvPr>
        </p:nvSpPr>
        <p:spPr>
          <a:xfrm>
            <a:off x="1014484" y="1825625"/>
            <a:ext cx="10339316" cy="4351338"/>
          </a:xfrm>
        </p:spPr>
        <p:txBody>
          <a:bodyPr/>
          <a:lstStyle>
            <a:lvl1pPr marL="361950" indent="-361950">
              <a:lnSpc>
                <a:spcPct val="100000"/>
              </a:lnSpc>
              <a:buFontTx/>
              <a:buBlip>
                <a:blip r:embed="rId2"/>
              </a:buBlip>
              <a:defRPr sz="3200">
                <a:solidFill>
                  <a:srgbClr val="080808"/>
                </a:solidFill>
              </a:defRPr>
            </a:lvl1pPr>
            <a:lvl2pPr marL="809625" indent="-352425">
              <a:lnSpc>
                <a:spcPct val="100000"/>
              </a:lnSpc>
              <a:buFontTx/>
              <a:buBlip>
                <a:blip r:embed="rId2"/>
              </a:buBlip>
              <a:defRPr sz="2800">
                <a:solidFill>
                  <a:srgbClr val="080808"/>
                </a:solidFill>
              </a:defRPr>
            </a:lvl2pPr>
            <a:lvl3pPr>
              <a:lnSpc>
                <a:spcPct val="100000"/>
              </a:lnSpc>
              <a:defRPr sz="2400">
                <a:solidFill>
                  <a:srgbClr val="080808"/>
                </a:solidFill>
              </a:defRPr>
            </a:lvl3pPr>
            <a:lvl4pPr>
              <a:lnSpc>
                <a:spcPct val="100000"/>
              </a:lnSpc>
              <a:defRPr sz="2000">
                <a:solidFill>
                  <a:srgbClr val="080808"/>
                </a:solidFill>
              </a:defRPr>
            </a:lvl4pPr>
            <a:lvl5pPr>
              <a:lnSpc>
                <a:spcPct val="100000"/>
              </a:lnSpc>
              <a:defRPr>
                <a:solidFill>
                  <a:srgbClr val="080808"/>
                </a:solidFill>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a:xfrm>
            <a:off x="1014484" y="6356350"/>
            <a:ext cx="2566916" cy="365125"/>
          </a:xfrm>
        </p:spPr>
        <p:txBody>
          <a:bodyPr/>
          <a:lstStyle/>
          <a:p>
            <a:fld id="{3EF4D4BC-F9BE-49EF-BCE7-81EE599CAE71}" type="datetimeFigureOut">
              <a:rPr lang="cs-CZ" smtClean="0"/>
              <a:t>16.12.2020</a:t>
            </a:fld>
            <a:endParaRPr lang="cs-CZ" dirty="0"/>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82950B5-42CD-473A-B680-14E58024D8B7}" type="slidenum">
              <a:rPr lang="cs-CZ" smtClean="0"/>
              <a:t>‹#›</a:t>
            </a:fld>
            <a:endParaRPr lang="cs-CZ"/>
          </a:p>
        </p:txBody>
      </p:sp>
      <p:pic>
        <p:nvPicPr>
          <p:cNvPr id="7" name="Obrázek 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8859" y="721967"/>
            <a:ext cx="611877" cy="611877"/>
          </a:xfrm>
          <a:prstGeom prst="rect">
            <a:avLst/>
          </a:prstGeom>
        </p:spPr>
      </p:pic>
    </p:spTree>
    <p:extLst>
      <p:ext uri="{BB962C8B-B14F-4D97-AF65-F5344CB8AC3E}">
        <p14:creationId xmlns:p14="http://schemas.microsoft.com/office/powerpoint/2010/main" val="32603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F4D4BC-F9BE-49EF-BCE7-81EE599CAE71}" type="datetimeFigureOut">
              <a:rPr lang="cs-CZ" smtClean="0"/>
              <a:t>16.12.2020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332350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1014484" y="1825625"/>
            <a:ext cx="5005316" cy="4351338"/>
          </a:xfrm>
        </p:spPr>
        <p:txBody>
          <a:bodyPr/>
          <a:lstStyle>
            <a:lvl1pPr marL="357188" indent="-357188">
              <a:lnSpc>
                <a:spcPct val="100000"/>
              </a:lnSpc>
              <a:buFontTx/>
              <a:buBlip>
                <a:blip r:embed="rId2"/>
              </a:buBlip>
              <a:defRPr>
                <a:solidFill>
                  <a:srgbClr val="080808"/>
                </a:solidFill>
              </a:defRPr>
            </a:lvl1pPr>
            <a:lvl2pPr marL="806450" indent="-349250">
              <a:lnSpc>
                <a:spcPct val="100000"/>
              </a:lnSpc>
              <a:buFontTx/>
              <a:buBlip>
                <a:blip r:embed="rId2"/>
              </a:buBlip>
              <a:defRPr>
                <a:solidFill>
                  <a:srgbClr val="080808"/>
                </a:solidFill>
              </a:defRPr>
            </a:lvl2pPr>
            <a:lvl3pPr>
              <a:lnSpc>
                <a:spcPct val="100000"/>
              </a:lnSpc>
              <a:defRPr>
                <a:solidFill>
                  <a:srgbClr val="080808"/>
                </a:solidFill>
              </a:defRPr>
            </a:lvl3pPr>
            <a:lvl4pPr>
              <a:lnSpc>
                <a:spcPct val="100000"/>
              </a:lnSpc>
              <a:defRPr>
                <a:solidFill>
                  <a:srgbClr val="080808"/>
                </a:solidFill>
              </a:defRPr>
            </a:lvl4pPr>
            <a:lvl5pPr>
              <a:lnSpc>
                <a:spcPct val="100000"/>
              </a:lnSpc>
              <a:defRPr>
                <a:solidFill>
                  <a:srgbClr val="080808"/>
                </a:solidFill>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6172200" y="1825625"/>
            <a:ext cx="5181600" cy="4351338"/>
          </a:xfrm>
        </p:spPr>
        <p:txBody>
          <a:bodyPr/>
          <a:lstStyle>
            <a:lvl1pPr marL="357188" indent="-357188">
              <a:lnSpc>
                <a:spcPct val="100000"/>
              </a:lnSpc>
              <a:buFontTx/>
              <a:buBlip>
                <a:blip r:embed="rId2"/>
              </a:buBlip>
              <a:defRPr>
                <a:solidFill>
                  <a:srgbClr val="080808"/>
                </a:solidFill>
              </a:defRPr>
            </a:lvl1pPr>
            <a:lvl2pPr marL="806450" indent="-349250">
              <a:lnSpc>
                <a:spcPct val="100000"/>
              </a:lnSpc>
              <a:buFontTx/>
              <a:buBlip>
                <a:blip r:embed="rId2"/>
              </a:buBlip>
              <a:defRPr>
                <a:solidFill>
                  <a:srgbClr val="080808"/>
                </a:solidFill>
              </a:defRPr>
            </a:lvl2pPr>
            <a:lvl3pPr>
              <a:lnSpc>
                <a:spcPct val="100000"/>
              </a:lnSpc>
              <a:defRPr>
                <a:solidFill>
                  <a:srgbClr val="080808"/>
                </a:solidFill>
              </a:defRPr>
            </a:lvl3pPr>
            <a:lvl4pPr>
              <a:lnSpc>
                <a:spcPct val="100000"/>
              </a:lnSpc>
              <a:defRPr>
                <a:solidFill>
                  <a:srgbClr val="080808"/>
                </a:solidFill>
              </a:defRPr>
            </a:lvl4pPr>
            <a:lvl5pPr>
              <a:lnSpc>
                <a:spcPct val="100000"/>
              </a:lnSpc>
              <a:defRPr>
                <a:solidFill>
                  <a:srgbClr val="080808"/>
                </a:solidFill>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4"/>
          <p:cNvSpPr>
            <a:spLocks noGrp="1"/>
          </p:cNvSpPr>
          <p:nvPr>
            <p:ph type="dt" sz="half" idx="10"/>
          </p:nvPr>
        </p:nvSpPr>
        <p:spPr/>
        <p:txBody>
          <a:bodyPr/>
          <a:lstStyle/>
          <a:p>
            <a:fld id="{3EF4D4BC-F9BE-49EF-BCE7-81EE599CAE71}" type="datetimeFigureOut">
              <a:rPr lang="cs-CZ" smtClean="0"/>
              <a:t>16.12.2020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82950B5-42CD-473A-B680-14E58024D8B7}" type="slidenum">
              <a:rPr lang="cs-CZ" smtClean="0"/>
              <a:t>‹#›</a:t>
            </a:fld>
            <a:endParaRPr lang="cs-CZ"/>
          </a:p>
        </p:txBody>
      </p:sp>
      <p:sp>
        <p:nvSpPr>
          <p:cNvPr id="9" name="Nadpis 1"/>
          <p:cNvSpPr>
            <a:spLocks noGrp="1"/>
          </p:cNvSpPr>
          <p:nvPr>
            <p:ph type="title" hasCustomPrompt="1"/>
          </p:nvPr>
        </p:nvSpPr>
        <p:spPr>
          <a:xfrm>
            <a:off x="1014484" y="365125"/>
            <a:ext cx="10339316" cy="1325563"/>
          </a:xfrm>
        </p:spPr>
        <p:txBody>
          <a:bodyPr>
            <a:normAutofit/>
          </a:bodyPr>
          <a:lstStyle>
            <a:lvl1pPr algn="l">
              <a:defRPr sz="4000" b="1">
                <a:solidFill>
                  <a:srgbClr val="33AEAB"/>
                </a:solidFill>
              </a:defRPr>
            </a:lvl1pPr>
          </a:lstStyle>
          <a:p>
            <a:r>
              <a:rPr lang="cs-CZ" dirty="0"/>
              <a:t>KLIKNUTÍM LZE UPRAVIT STYL.</a:t>
            </a:r>
          </a:p>
        </p:txBody>
      </p:sp>
      <p:pic>
        <p:nvPicPr>
          <p:cNvPr id="8" name="Obrázek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8859" y="721967"/>
            <a:ext cx="611877" cy="611877"/>
          </a:xfrm>
          <a:prstGeom prst="rect">
            <a:avLst/>
          </a:prstGeom>
        </p:spPr>
      </p:pic>
    </p:spTree>
    <p:extLst>
      <p:ext uri="{BB962C8B-B14F-4D97-AF65-F5344CB8AC3E}">
        <p14:creationId xmlns:p14="http://schemas.microsoft.com/office/powerpoint/2010/main" val="267103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lvl1pPr marL="357188" indent="-357188">
              <a:buFontTx/>
              <a:buBlip>
                <a:blip r:embed="rId2"/>
              </a:buBlip>
              <a:defRPr/>
            </a:lvl1pPr>
            <a:lvl2pPr marL="806450" indent="-349250">
              <a:buFontTx/>
              <a:buBlip>
                <a:blip r:embed="rId2"/>
              </a:buBlip>
              <a:defRPr/>
            </a:lvl2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F4D4BC-F9BE-49EF-BCE7-81EE599CAE71}" type="datetimeFigureOut">
              <a:rPr lang="cs-CZ" smtClean="0"/>
              <a:t>16.12.2020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18006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3EF4D4BC-F9BE-49EF-BCE7-81EE599CAE71}" type="datetimeFigureOut">
              <a:rPr lang="cs-CZ" smtClean="0"/>
              <a:t>16.12.2020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82950B5-42CD-473A-B680-14E58024D8B7}" type="slidenum">
              <a:rPr lang="cs-CZ" smtClean="0"/>
              <a:t>‹#›</a:t>
            </a:fld>
            <a:endParaRPr lang="cs-CZ"/>
          </a:p>
        </p:txBody>
      </p:sp>
      <p:sp>
        <p:nvSpPr>
          <p:cNvPr id="6" name="Nadpis 1"/>
          <p:cNvSpPr>
            <a:spLocks noGrp="1"/>
          </p:cNvSpPr>
          <p:nvPr>
            <p:ph type="title" hasCustomPrompt="1"/>
          </p:nvPr>
        </p:nvSpPr>
        <p:spPr>
          <a:xfrm>
            <a:off x="1014484" y="365125"/>
            <a:ext cx="10339316" cy="1325563"/>
          </a:xfrm>
        </p:spPr>
        <p:txBody>
          <a:bodyPr>
            <a:normAutofit/>
          </a:bodyPr>
          <a:lstStyle>
            <a:lvl1pPr>
              <a:defRPr sz="4000" b="1">
                <a:solidFill>
                  <a:srgbClr val="E65014"/>
                </a:solidFill>
              </a:defRPr>
            </a:lvl1pPr>
          </a:lstStyle>
          <a:p>
            <a:r>
              <a:rPr lang="cs-CZ" dirty="0"/>
              <a:t>KLIKNUTÍM LZE UPRAVIT STYL.</a:t>
            </a:r>
          </a:p>
        </p:txBody>
      </p:sp>
    </p:spTree>
    <p:extLst>
      <p:ext uri="{BB962C8B-B14F-4D97-AF65-F5344CB8AC3E}">
        <p14:creationId xmlns:p14="http://schemas.microsoft.com/office/powerpoint/2010/main" val="362495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F4D4BC-F9BE-49EF-BCE7-81EE599CAE71}" type="datetimeFigureOut">
              <a:rPr lang="cs-CZ" smtClean="0"/>
              <a:t>16.12.2020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164819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F4D4BC-F9BE-49EF-BCE7-81EE599CAE71}" type="datetimeFigureOut">
              <a:rPr lang="cs-CZ" smtClean="0"/>
              <a:t>16.12.2020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1809993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F4D4BC-F9BE-49EF-BCE7-81EE599CAE71}" type="datetimeFigureOut">
              <a:rPr lang="cs-CZ" smtClean="0"/>
              <a:t>16.12.2020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332867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4D4BC-F9BE-49EF-BCE7-81EE599CAE71}" type="datetimeFigureOut">
              <a:rPr lang="cs-CZ" smtClean="0"/>
              <a:t>16.12.2020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950B5-42CD-473A-B680-14E58024D8B7}" type="slidenum">
              <a:rPr lang="cs-CZ" smtClean="0"/>
              <a:t>‹#›</a:t>
            </a:fld>
            <a:endParaRPr lang="cs-CZ"/>
          </a:p>
        </p:txBody>
      </p:sp>
    </p:spTree>
    <p:extLst>
      <p:ext uri="{BB962C8B-B14F-4D97-AF65-F5344CB8AC3E}">
        <p14:creationId xmlns:p14="http://schemas.microsoft.com/office/powerpoint/2010/main" val="4269738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4/relationships/chartEx" Target="../charts/chartEx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sedlarik@utb.cz" TargetMode="Externa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AEAB"/>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944814" y="2042925"/>
            <a:ext cx="10163033" cy="2895814"/>
          </a:xfrm>
        </p:spPr>
        <p:txBody>
          <a:bodyPr anchor="ctr">
            <a:normAutofit/>
          </a:bodyPr>
          <a:lstStyle/>
          <a:p>
            <a:r>
              <a:rPr lang="cs-CZ" sz="6600" b="1" dirty="0">
                <a:solidFill>
                  <a:schemeClr val="bg1"/>
                </a:solidFill>
              </a:rPr>
              <a:t>CENTRE OF POLYMER SYSTEMS</a:t>
            </a:r>
          </a:p>
        </p:txBody>
      </p:sp>
      <p:pic>
        <p:nvPicPr>
          <p:cNvPr id="21" name="Obrázek 2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99660" y="5743787"/>
            <a:ext cx="3792675" cy="647788"/>
          </a:xfrm>
          <a:prstGeom prst="rect">
            <a:avLst/>
          </a:prstGeom>
        </p:spPr>
      </p:pic>
      <p:pic>
        <p:nvPicPr>
          <p:cNvPr id="22" name="Obrázek 2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19616" y="333059"/>
            <a:ext cx="6152769" cy="904819"/>
          </a:xfrm>
          <a:prstGeom prst="rect">
            <a:avLst/>
          </a:prstGeom>
        </p:spPr>
      </p:pic>
    </p:spTree>
    <p:extLst>
      <p:ext uri="{BB962C8B-B14F-4D97-AF65-F5344CB8AC3E}">
        <p14:creationId xmlns:p14="http://schemas.microsoft.com/office/powerpoint/2010/main" val="1863524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PRINCIPLES OF R&amp;D ACTIVITIES</a:t>
            </a:r>
          </a:p>
        </p:txBody>
      </p:sp>
      <p:sp>
        <p:nvSpPr>
          <p:cNvPr id="3" name="Zástupný symbol pro obsah 2"/>
          <p:cNvSpPr>
            <a:spLocks noGrp="1"/>
          </p:cNvSpPr>
          <p:nvPr>
            <p:ph idx="1"/>
          </p:nvPr>
        </p:nvSpPr>
        <p:spPr>
          <a:xfrm>
            <a:off x="1014484" y="1825625"/>
            <a:ext cx="10010567" cy="4351338"/>
          </a:xfrm>
        </p:spPr>
        <p:txBody>
          <a:bodyPr>
            <a:normAutofit/>
          </a:bodyPr>
          <a:lstStyle/>
          <a:p>
            <a:pPr algn="just">
              <a:spcAft>
                <a:spcPts val="1200"/>
              </a:spcAft>
            </a:pPr>
            <a:r>
              <a:rPr lang="en-US" sz="2800" dirty="0"/>
              <a:t>When publishing results in journals and collections of scientific papers, researchers shall be mindful of the credibility of the selected publication title (the issue of “predatory” journals). </a:t>
            </a:r>
            <a:endParaRPr lang="cs-CZ" sz="2800" dirty="0" smtClean="0"/>
          </a:p>
          <a:p>
            <a:pPr algn="just"/>
            <a:r>
              <a:rPr lang="en-US" sz="2800" dirty="0" smtClean="0"/>
              <a:t>UNI </a:t>
            </a:r>
            <a:r>
              <a:rPr lang="en-US" sz="2800" dirty="0"/>
              <a:t>staff members shall adhere to the principles of collegial conduct toward the other members of TBU staff by respecting their personality and the right to express an independent expert opinion.</a:t>
            </a:r>
            <a:endParaRPr lang="cs-CZ" sz="2800" dirty="0"/>
          </a:p>
        </p:txBody>
      </p:sp>
    </p:spTree>
    <p:extLst>
      <p:ext uri="{BB962C8B-B14F-4D97-AF65-F5344CB8AC3E}">
        <p14:creationId xmlns:p14="http://schemas.microsoft.com/office/powerpoint/2010/main" val="292376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PRINCIPLES OF R&amp;D ACTIVITIES</a:t>
            </a:r>
          </a:p>
        </p:txBody>
      </p:sp>
      <p:sp>
        <p:nvSpPr>
          <p:cNvPr id="3" name="Zástupný symbol pro obsah 2"/>
          <p:cNvSpPr>
            <a:spLocks noGrp="1"/>
          </p:cNvSpPr>
          <p:nvPr>
            <p:ph idx="1"/>
          </p:nvPr>
        </p:nvSpPr>
        <p:spPr/>
        <p:txBody>
          <a:bodyPr>
            <a:normAutofit/>
          </a:bodyPr>
          <a:lstStyle/>
          <a:p>
            <a:pPr algn="just"/>
            <a:r>
              <a:rPr lang="en-US" sz="2800" dirty="0"/>
              <a:t>Staff members shall be loyal to UNI as well as TBU. In this sense, loyalty refers to the respect for the fact that the results of the research activity carried out by the researcher as part of TBU while making use the University’s technical and human resources is not something for which that researcher can be exclusively credited. The provision of such results to third institutions or persons with a view to a personal benefit of the researcher shall be considered immoral </a:t>
            </a:r>
            <a:r>
              <a:rPr lang="en-US" sz="2800" dirty="0" err="1"/>
              <a:t>behaviour</a:t>
            </a:r>
            <a:r>
              <a:rPr lang="en-US" sz="2800" dirty="0"/>
              <a:t> grossly infringing </a:t>
            </a:r>
            <a:r>
              <a:rPr lang="en-US" sz="2800" dirty="0" err="1"/>
              <a:t>labour</a:t>
            </a:r>
            <a:r>
              <a:rPr lang="en-US" sz="2800" dirty="0"/>
              <a:t> relations with TBU. </a:t>
            </a:r>
            <a:endParaRPr lang="cs-CZ" sz="2800" dirty="0"/>
          </a:p>
        </p:txBody>
      </p:sp>
    </p:spTree>
    <p:extLst>
      <p:ext uri="{BB962C8B-B14F-4D97-AF65-F5344CB8AC3E}">
        <p14:creationId xmlns:p14="http://schemas.microsoft.com/office/powerpoint/2010/main" val="3980380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PRINCIPLES OF R&amp;D ACTIVITIES</a:t>
            </a:r>
          </a:p>
        </p:txBody>
      </p:sp>
      <p:sp>
        <p:nvSpPr>
          <p:cNvPr id="3" name="Zástupný symbol pro obsah 2"/>
          <p:cNvSpPr>
            <a:spLocks noGrp="1"/>
          </p:cNvSpPr>
          <p:nvPr>
            <p:ph idx="1"/>
          </p:nvPr>
        </p:nvSpPr>
        <p:spPr>
          <a:xfrm>
            <a:off x="1014484" y="1825625"/>
            <a:ext cx="10132487" cy="4351338"/>
          </a:xfrm>
        </p:spPr>
        <p:txBody>
          <a:bodyPr>
            <a:normAutofit lnSpcReduction="10000"/>
          </a:bodyPr>
          <a:lstStyle/>
          <a:p>
            <a:pPr algn="just"/>
            <a:r>
              <a:rPr lang="en-US" sz="2800" dirty="0" smtClean="0"/>
              <a:t>Staff </a:t>
            </a:r>
            <a:r>
              <a:rPr lang="en-US" sz="2800" dirty="0"/>
              <a:t>members shall treat TBU’s information systems with the knowledge of the obligation to use the systems solely to improve the quality of research activities, not to his or her own private benefit or that of other </a:t>
            </a:r>
            <a:r>
              <a:rPr lang="en-US" sz="2800" dirty="0" smtClean="0"/>
              <a:t>persons.</a:t>
            </a:r>
            <a:endParaRPr lang="cs-CZ" sz="2800" dirty="0" smtClean="0"/>
          </a:p>
          <a:p>
            <a:pPr algn="just"/>
            <a:r>
              <a:rPr lang="en-US" sz="2800" dirty="0" smtClean="0"/>
              <a:t>Staff </a:t>
            </a:r>
            <a:r>
              <a:rPr lang="en-US" sz="2800" dirty="0"/>
              <a:t>members are familiar with the strategic objectives in their field of research, payment mechanisms and necessary </a:t>
            </a:r>
            <a:r>
              <a:rPr lang="en-US" sz="2800" dirty="0" smtClean="0"/>
              <a:t>permits.</a:t>
            </a:r>
            <a:endParaRPr lang="cs-CZ" sz="2800" dirty="0" smtClean="0"/>
          </a:p>
          <a:p>
            <a:pPr algn="just"/>
            <a:r>
              <a:rPr lang="en-US" sz="2800" dirty="0" smtClean="0"/>
              <a:t>Staff </a:t>
            </a:r>
            <a:r>
              <a:rPr lang="en-US" sz="2800" dirty="0"/>
              <a:t>members are required to inform UNI on any changes in the research project, such as delays, re-definition, addition, early termination or suspension. </a:t>
            </a:r>
            <a:endParaRPr lang="cs-CZ" sz="2800" dirty="0"/>
          </a:p>
        </p:txBody>
      </p:sp>
    </p:spTree>
    <p:extLst>
      <p:ext uri="{BB962C8B-B14F-4D97-AF65-F5344CB8AC3E}">
        <p14:creationId xmlns:p14="http://schemas.microsoft.com/office/powerpoint/2010/main" val="207353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PRINCIPLES OF R&amp;D ACTIVITIES</a:t>
            </a:r>
          </a:p>
        </p:txBody>
      </p:sp>
      <p:sp>
        <p:nvSpPr>
          <p:cNvPr id="3" name="Zástupný symbol pro obsah 2"/>
          <p:cNvSpPr>
            <a:spLocks noGrp="1"/>
          </p:cNvSpPr>
          <p:nvPr>
            <p:ph idx="1"/>
          </p:nvPr>
        </p:nvSpPr>
        <p:spPr>
          <a:xfrm>
            <a:off x="1014484" y="1825625"/>
            <a:ext cx="10054110" cy="4351338"/>
          </a:xfrm>
        </p:spPr>
        <p:txBody>
          <a:bodyPr>
            <a:normAutofit/>
          </a:bodyPr>
          <a:lstStyle/>
          <a:p>
            <a:pPr algn="just">
              <a:spcAft>
                <a:spcPts val="1200"/>
              </a:spcAft>
            </a:pPr>
            <a:r>
              <a:rPr lang="en-US" sz="2800" dirty="0"/>
              <a:t>UNI shall not discriminate against members of staff on the basis of gender, age, ethnic/national/social origin, religion/belief, sexual orientation, language, disability, political opinion, or social/economic </a:t>
            </a:r>
            <a:r>
              <a:rPr lang="en-US" sz="2800" dirty="0" smtClean="0"/>
              <a:t>conditions.</a:t>
            </a:r>
            <a:endParaRPr lang="cs-CZ" sz="2800" dirty="0" smtClean="0"/>
          </a:p>
          <a:p>
            <a:pPr algn="just"/>
            <a:r>
              <a:rPr lang="en-US" sz="2800" dirty="0" smtClean="0"/>
              <a:t>UNI </a:t>
            </a:r>
            <a:r>
              <a:rPr lang="en-US" sz="2800" dirty="0"/>
              <a:t>establishes a system of evaluating staff members that allows for regular and transparent evaluation of performance at work.</a:t>
            </a:r>
            <a:endParaRPr lang="cs-CZ" sz="2800" dirty="0"/>
          </a:p>
        </p:txBody>
      </p:sp>
    </p:spTree>
    <p:extLst>
      <p:ext uri="{BB962C8B-B14F-4D97-AF65-F5344CB8AC3E}">
        <p14:creationId xmlns:p14="http://schemas.microsoft.com/office/powerpoint/2010/main" val="355711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3AEAB"/>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453288"/>
            <a:ext cx="9144000" cy="2387600"/>
          </a:xfrm>
        </p:spPr>
        <p:txBody>
          <a:bodyPr anchor="ctr">
            <a:normAutofit/>
          </a:bodyPr>
          <a:lstStyle/>
          <a:p>
            <a:r>
              <a:rPr lang="cs-CZ" sz="6600" b="1" dirty="0">
                <a:solidFill>
                  <a:schemeClr val="bg1"/>
                </a:solidFill>
              </a:rPr>
              <a:t>CENTRE OF POLYMER SYSTEMS</a:t>
            </a:r>
          </a:p>
        </p:txBody>
      </p:sp>
      <p:sp>
        <p:nvSpPr>
          <p:cNvPr id="3" name="Podnadpis 2"/>
          <p:cNvSpPr>
            <a:spLocks noGrp="1"/>
          </p:cNvSpPr>
          <p:nvPr>
            <p:ph type="subTitle" idx="1"/>
          </p:nvPr>
        </p:nvSpPr>
        <p:spPr>
          <a:xfrm>
            <a:off x="1524000" y="4075610"/>
            <a:ext cx="9144000" cy="1495697"/>
          </a:xfrm>
        </p:spPr>
        <p:txBody>
          <a:bodyPr>
            <a:normAutofit/>
          </a:bodyPr>
          <a:lstStyle/>
          <a:p>
            <a:r>
              <a:rPr lang="cs-CZ" sz="6000" dirty="0" smtClean="0">
                <a:solidFill>
                  <a:schemeClr val="bg1">
                    <a:lumMod val="95000"/>
                  </a:schemeClr>
                </a:solidFill>
                <a:latin typeface="+mj-lt"/>
              </a:rPr>
              <a:t>IN 2020</a:t>
            </a:r>
            <a:endParaRPr lang="cs-CZ" sz="6000" dirty="0">
              <a:solidFill>
                <a:schemeClr val="bg1">
                  <a:lumMod val="95000"/>
                </a:schemeClr>
              </a:solidFill>
              <a:latin typeface="+mj-lt"/>
            </a:endParaRPr>
          </a:p>
        </p:txBody>
      </p:sp>
    </p:spTree>
    <p:extLst>
      <p:ext uri="{BB962C8B-B14F-4D97-AF65-F5344CB8AC3E}">
        <p14:creationId xmlns:p14="http://schemas.microsoft.com/office/powerpoint/2010/main" val="3987077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solidFill>
                  <a:srgbClr val="33AEAB"/>
                </a:solidFill>
              </a:rPr>
              <a:t>RESEARCH PROGRAMME</a:t>
            </a:r>
            <a:r>
              <a:rPr lang="cs-CZ" dirty="0" smtClean="0">
                <a:solidFill>
                  <a:srgbClr val="33AEAB"/>
                </a:solidFill>
              </a:rPr>
              <a:t>S</a:t>
            </a:r>
            <a:br>
              <a:rPr lang="cs-CZ" dirty="0" smtClean="0">
                <a:solidFill>
                  <a:srgbClr val="33AEAB"/>
                </a:solidFill>
              </a:rPr>
            </a:br>
            <a:r>
              <a:rPr lang="cs-CZ" sz="2800" dirty="0" smtClean="0">
                <a:solidFill>
                  <a:srgbClr val="33AEAB"/>
                </a:solidFill>
              </a:rPr>
              <a:t>(</a:t>
            </a:r>
            <a:r>
              <a:rPr lang="cs-CZ" sz="2800" dirty="0" err="1" smtClean="0">
                <a:solidFill>
                  <a:srgbClr val="33AEAB"/>
                </a:solidFill>
              </a:rPr>
              <a:t>until</a:t>
            </a:r>
            <a:r>
              <a:rPr lang="cs-CZ" sz="2800" dirty="0" smtClean="0">
                <a:solidFill>
                  <a:srgbClr val="33AEAB"/>
                </a:solidFill>
              </a:rPr>
              <a:t> June 30, 2020)</a:t>
            </a:r>
            <a:endParaRPr lang="en-US" sz="2800" dirty="0">
              <a:solidFill>
                <a:srgbClr val="33AEAB"/>
              </a:solidFill>
            </a:endParaRPr>
          </a:p>
        </p:txBody>
      </p:sp>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8859" y="721967"/>
            <a:ext cx="611877" cy="611877"/>
          </a:xfrm>
          <a:prstGeom prst="rect">
            <a:avLst/>
          </a:prstGeom>
        </p:spPr>
      </p:pic>
      <p:grpSp>
        <p:nvGrpSpPr>
          <p:cNvPr id="3" name="Skupina 2"/>
          <p:cNvGrpSpPr/>
          <p:nvPr/>
        </p:nvGrpSpPr>
        <p:grpSpPr>
          <a:xfrm>
            <a:off x="1014484" y="2358780"/>
            <a:ext cx="5691937" cy="3243755"/>
            <a:chOff x="804707" y="2036939"/>
            <a:chExt cx="5691937" cy="3243755"/>
          </a:xfrm>
        </p:grpSpPr>
        <p:sp>
          <p:nvSpPr>
            <p:cNvPr id="4" name="Nadpis 1"/>
            <p:cNvSpPr txBox="1">
              <a:spLocks/>
            </p:cNvSpPr>
            <p:nvPr/>
          </p:nvSpPr>
          <p:spPr>
            <a:xfrm>
              <a:off x="804707" y="2036939"/>
              <a:ext cx="5691937" cy="6503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cs-CZ" sz="2400" b="1" dirty="0" err="1" smtClean="0">
                  <a:solidFill>
                    <a:srgbClr val="33AEAB"/>
                  </a:solidFill>
                  <a:latin typeface="+mn-lt"/>
                </a:rPr>
                <a:t>Research</a:t>
              </a:r>
              <a:r>
                <a:rPr lang="cs-CZ" sz="2400" b="1" dirty="0" smtClean="0">
                  <a:solidFill>
                    <a:srgbClr val="33AEAB"/>
                  </a:solidFill>
                  <a:latin typeface="+mn-lt"/>
                </a:rPr>
                <a:t> </a:t>
              </a:r>
              <a:r>
                <a:rPr lang="cs-CZ" sz="2400" b="1" dirty="0" err="1" smtClean="0">
                  <a:solidFill>
                    <a:srgbClr val="33AEAB"/>
                  </a:solidFill>
                  <a:latin typeface="+mn-lt"/>
                </a:rPr>
                <a:t>programme</a:t>
              </a:r>
              <a:r>
                <a:rPr lang="cs-CZ" sz="2400" b="1" dirty="0" smtClean="0">
                  <a:solidFill>
                    <a:srgbClr val="33AEAB"/>
                  </a:solidFill>
                  <a:latin typeface="+mn-lt"/>
                </a:rPr>
                <a:t> I</a:t>
              </a:r>
            </a:p>
            <a:p>
              <a:pPr>
                <a:lnSpc>
                  <a:spcPct val="100000"/>
                </a:lnSpc>
              </a:pPr>
              <a:r>
                <a:rPr lang="en-US" sz="2400" b="1" dirty="0" smtClean="0">
                  <a:solidFill>
                    <a:srgbClr val="33AEAB"/>
                  </a:solidFill>
                  <a:latin typeface="+mn-lt"/>
                </a:rPr>
                <a:t>Processing </a:t>
              </a:r>
              <a:r>
                <a:rPr lang="en-US" sz="2400" b="1" dirty="0">
                  <a:solidFill>
                    <a:srgbClr val="33AEAB"/>
                  </a:solidFill>
                  <a:latin typeface="+mn-lt"/>
                </a:rPr>
                <a:t>of progressive </a:t>
              </a:r>
              <a:r>
                <a:rPr lang="en-US" sz="2400" b="1" dirty="0" smtClean="0">
                  <a:solidFill>
                    <a:srgbClr val="33AEAB"/>
                  </a:solidFill>
                  <a:latin typeface="+mn-lt"/>
                </a:rPr>
                <a:t>polymer systems</a:t>
              </a:r>
              <a:endParaRPr lang="en-US" sz="2400" b="1" dirty="0">
                <a:solidFill>
                  <a:srgbClr val="33AEAB"/>
                </a:solidFill>
                <a:latin typeface="+mn-lt"/>
              </a:endParaRPr>
            </a:p>
          </p:txBody>
        </p:sp>
        <p:sp>
          <p:nvSpPr>
            <p:cNvPr id="10" name="Obdélník 9"/>
            <p:cNvSpPr/>
            <p:nvPr/>
          </p:nvSpPr>
          <p:spPr>
            <a:xfrm>
              <a:off x="804707" y="3217431"/>
              <a:ext cx="5430676" cy="206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10000"/>
                </a:lnSpc>
                <a:spcAft>
                  <a:spcPts val="1200"/>
                </a:spcAft>
                <a:buFont typeface="Arial" panose="020B0604020202020204" pitchFamily="34" charset="0"/>
                <a:buChar char="•"/>
              </a:pPr>
              <a:r>
                <a:rPr lang="en-US" sz="2200" b="1" dirty="0" smtClean="0">
                  <a:solidFill>
                    <a:srgbClr val="FF7800"/>
                  </a:solidFill>
                </a:rPr>
                <a:t>Processing of plastics</a:t>
              </a:r>
              <a:endParaRPr lang="cs-CZ" sz="2200" b="1" dirty="0" smtClean="0">
                <a:solidFill>
                  <a:srgbClr val="FF7800"/>
                </a:solidFill>
              </a:endParaRPr>
            </a:p>
            <a:p>
              <a:pPr marL="342900" indent="-342900">
                <a:lnSpc>
                  <a:spcPct val="110000"/>
                </a:lnSpc>
                <a:spcAft>
                  <a:spcPts val="1200"/>
                </a:spcAft>
                <a:buFont typeface="Arial" panose="020B0604020202020204" pitchFamily="34" charset="0"/>
                <a:buChar char="•"/>
              </a:pPr>
              <a:r>
                <a:rPr lang="en-US" sz="2200" b="1" dirty="0">
                  <a:solidFill>
                    <a:srgbClr val="FF7800"/>
                  </a:solidFill>
                </a:rPr>
                <a:t>Bioactive polymer </a:t>
              </a:r>
              <a:r>
                <a:rPr lang="en-US" sz="2200" b="1" dirty="0" smtClean="0">
                  <a:solidFill>
                    <a:srgbClr val="FF7800"/>
                  </a:solidFill>
                </a:rPr>
                <a:t>systems</a:t>
              </a:r>
              <a:endParaRPr lang="cs-CZ" sz="2200" b="1" dirty="0" smtClean="0">
                <a:solidFill>
                  <a:srgbClr val="FF7800"/>
                </a:solidFill>
              </a:endParaRPr>
            </a:p>
            <a:p>
              <a:pPr marL="342900" indent="-342900">
                <a:lnSpc>
                  <a:spcPct val="110000"/>
                </a:lnSpc>
                <a:spcAft>
                  <a:spcPts val="1200"/>
                </a:spcAft>
                <a:buFont typeface="Arial" panose="020B0604020202020204" pitchFamily="34" charset="0"/>
                <a:buChar char="•"/>
              </a:pPr>
              <a:r>
                <a:rPr lang="en-US" sz="2200" b="1" dirty="0">
                  <a:solidFill>
                    <a:srgbClr val="FF7800"/>
                  </a:solidFill>
                </a:rPr>
                <a:t>Surface treatment </a:t>
              </a:r>
              <a:r>
                <a:rPr lang="en-US" sz="2200" b="1" dirty="0" smtClean="0">
                  <a:solidFill>
                    <a:srgbClr val="FF7800"/>
                  </a:solidFill>
                </a:rPr>
                <a:t>of materials</a:t>
              </a:r>
              <a:endParaRPr lang="cs-CZ" sz="2200" b="1" dirty="0" smtClean="0">
                <a:solidFill>
                  <a:srgbClr val="FF7800"/>
                </a:solidFill>
              </a:endParaRPr>
            </a:p>
            <a:p>
              <a:pPr marL="342900" indent="-342900">
                <a:lnSpc>
                  <a:spcPct val="110000"/>
                </a:lnSpc>
                <a:spcAft>
                  <a:spcPts val="1200"/>
                </a:spcAft>
                <a:buFont typeface="Arial" panose="020B0604020202020204" pitchFamily="34" charset="0"/>
                <a:buChar char="•"/>
              </a:pPr>
              <a:r>
                <a:rPr lang="en-US" sz="2200" b="1" dirty="0">
                  <a:solidFill>
                    <a:srgbClr val="FF7800"/>
                  </a:solidFill>
                </a:rPr>
                <a:t>Rubber processing </a:t>
              </a:r>
              <a:r>
                <a:rPr lang="en-US" sz="2200" b="1" dirty="0" smtClean="0">
                  <a:solidFill>
                    <a:srgbClr val="FF7800"/>
                  </a:solidFill>
                </a:rPr>
                <a:t>and </a:t>
              </a:r>
              <a:r>
                <a:rPr lang="en-US" sz="2200" b="1" dirty="0">
                  <a:solidFill>
                    <a:srgbClr val="FF7800"/>
                  </a:solidFill>
                </a:rPr>
                <a:t>materials</a:t>
              </a:r>
            </a:p>
            <a:p>
              <a:pPr algn="ctr">
                <a:lnSpc>
                  <a:spcPct val="110000"/>
                </a:lnSpc>
              </a:pPr>
              <a:endParaRPr lang="en-US" sz="2200" b="1" dirty="0">
                <a:solidFill>
                  <a:srgbClr val="FF7800"/>
                </a:solidFill>
              </a:endParaRPr>
            </a:p>
            <a:p>
              <a:pPr algn="ctr">
                <a:lnSpc>
                  <a:spcPct val="110000"/>
                </a:lnSpc>
              </a:pPr>
              <a:r>
                <a:rPr lang="en-US" sz="2200" b="1" dirty="0" smtClean="0">
                  <a:solidFill>
                    <a:srgbClr val="FF7800"/>
                  </a:solidFill>
                </a:rPr>
                <a:t> </a:t>
              </a:r>
              <a:endParaRPr lang="en-US" sz="2200" b="1" dirty="0">
                <a:solidFill>
                  <a:srgbClr val="FF7800"/>
                </a:solidFill>
              </a:endParaRPr>
            </a:p>
            <a:p>
              <a:pPr algn="ctr">
                <a:lnSpc>
                  <a:spcPct val="110000"/>
                </a:lnSpc>
              </a:pPr>
              <a:endParaRPr lang="en-US" sz="2200" b="1" dirty="0">
                <a:solidFill>
                  <a:srgbClr val="FF7800"/>
                </a:solidFill>
              </a:endParaRPr>
            </a:p>
          </p:txBody>
        </p:sp>
      </p:grpSp>
      <p:sp>
        <p:nvSpPr>
          <p:cNvPr id="11" name="Obdélník 10"/>
          <p:cNvSpPr/>
          <p:nvPr/>
        </p:nvSpPr>
        <p:spPr>
          <a:xfrm>
            <a:off x="9161620" y="5346061"/>
            <a:ext cx="2274480" cy="106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pPr>
            <a:endParaRPr lang="en-US" sz="2000" b="1" dirty="0">
              <a:solidFill>
                <a:srgbClr val="FF7800"/>
              </a:solidFill>
            </a:endParaRPr>
          </a:p>
        </p:txBody>
      </p:sp>
      <p:sp>
        <p:nvSpPr>
          <p:cNvPr id="13" name="Obdélník 12"/>
          <p:cNvSpPr/>
          <p:nvPr/>
        </p:nvSpPr>
        <p:spPr>
          <a:xfrm>
            <a:off x="3831668" y="5346061"/>
            <a:ext cx="2274480" cy="106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pPr>
            <a:r>
              <a:rPr lang="en-US" sz="2000" b="1" dirty="0" smtClean="0">
                <a:solidFill>
                  <a:srgbClr val="FF7800"/>
                </a:solidFill>
              </a:rPr>
              <a:t> </a:t>
            </a:r>
            <a:endParaRPr lang="en-US" sz="2000" b="1" dirty="0">
              <a:solidFill>
                <a:srgbClr val="FF7800"/>
              </a:solidFill>
            </a:endParaRPr>
          </a:p>
        </p:txBody>
      </p:sp>
      <p:sp>
        <p:nvSpPr>
          <p:cNvPr id="14" name="Obdélník 13"/>
          <p:cNvSpPr/>
          <p:nvPr/>
        </p:nvSpPr>
        <p:spPr>
          <a:xfrm>
            <a:off x="6496644" y="5346061"/>
            <a:ext cx="2274480" cy="106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pPr>
            <a:endParaRPr lang="en-US" sz="2000" b="1" dirty="0">
              <a:solidFill>
                <a:srgbClr val="FF7800"/>
              </a:solidFill>
            </a:endParaRPr>
          </a:p>
        </p:txBody>
      </p:sp>
      <p:grpSp>
        <p:nvGrpSpPr>
          <p:cNvPr id="15" name="Skupina 14"/>
          <p:cNvGrpSpPr/>
          <p:nvPr/>
        </p:nvGrpSpPr>
        <p:grpSpPr>
          <a:xfrm>
            <a:off x="6416375" y="2358780"/>
            <a:ext cx="5691937" cy="3243755"/>
            <a:chOff x="804707" y="2174917"/>
            <a:chExt cx="5691937" cy="3243755"/>
          </a:xfrm>
        </p:grpSpPr>
        <p:sp>
          <p:nvSpPr>
            <p:cNvPr id="16" name="Nadpis 1"/>
            <p:cNvSpPr txBox="1">
              <a:spLocks/>
            </p:cNvSpPr>
            <p:nvPr/>
          </p:nvSpPr>
          <p:spPr>
            <a:xfrm>
              <a:off x="804707" y="2174917"/>
              <a:ext cx="5691937" cy="6503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cs-CZ" sz="2400" b="1" dirty="0" err="1" smtClean="0">
                  <a:solidFill>
                    <a:srgbClr val="33AEAB"/>
                  </a:solidFill>
                  <a:latin typeface="+mn-lt"/>
                </a:rPr>
                <a:t>Research</a:t>
              </a:r>
              <a:r>
                <a:rPr lang="cs-CZ" sz="2400" b="1" dirty="0" smtClean="0">
                  <a:solidFill>
                    <a:srgbClr val="33AEAB"/>
                  </a:solidFill>
                  <a:latin typeface="+mn-lt"/>
                </a:rPr>
                <a:t> </a:t>
              </a:r>
              <a:r>
                <a:rPr lang="cs-CZ" sz="2400" b="1" dirty="0" err="1" smtClean="0">
                  <a:solidFill>
                    <a:srgbClr val="33AEAB"/>
                  </a:solidFill>
                  <a:latin typeface="+mn-lt"/>
                </a:rPr>
                <a:t>programme</a:t>
              </a:r>
              <a:r>
                <a:rPr lang="cs-CZ" sz="2400" b="1" dirty="0" smtClean="0">
                  <a:solidFill>
                    <a:srgbClr val="33AEAB"/>
                  </a:solidFill>
                  <a:latin typeface="+mn-lt"/>
                </a:rPr>
                <a:t> II</a:t>
              </a:r>
            </a:p>
            <a:p>
              <a:pPr>
                <a:lnSpc>
                  <a:spcPct val="100000"/>
                </a:lnSpc>
              </a:pPr>
              <a:r>
                <a:rPr lang="en-US" sz="2400" b="1" dirty="0">
                  <a:solidFill>
                    <a:srgbClr val="33AEAB"/>
                  </a:solidFill>
                  <a:latin typeface="+mn-lt"/>
                </a:rPr>
                <a:t>Advanced polymer composite </a:t>
              </a:r>
              <a:r>
                <a:rPr lang="cs-CZ" sz="2400" b="1" dirty="0" smtClean="0">
                  <a:solidFill>
                    <a:srgbClr val="33AEAB"/>
                  </a:solidFill>
                  <a:latin typeface="+mn-lt"/>
                </a:rPr>
                <a:t/>
              </a:r>
              <a:br>
                <a:rPr lang="cs-CZ" sz="2400" b="1" dirty="0" smtClean="0">
                  <a:solidFill>
                    <a:srgbClr val="33AEAB"/>
                  </a:solidFill>
                  <a:latin typeface="+mn-lt"/>
                </a:rPr>
              </a:br>
              <a:r>
                <a:rPr lang="en-US" sz="2400" b="1" dirty="0" smtClean="0">
                  <a:solidFill>
                    <a:srgbClr val="33AEAB"/>
                  </a:solidFill>
                  <a:latin typeface="+mn-lt"/>
                </a:rPr>
                <a:t>systems</a:t>
              </a:r>
              <a:endParaRPr lang="en-US" sz="2400" b="1" dirty="0">
                <a:solidFill>
                  <a:srgbClr val="33AEAB"/>
                </a:solidFill>
                <a:latin typeface="+mn-lt"/>
              </a:endParaRPr>
            </a:p>
          </p:txBody>
        </p:sp>
        <p:sp>
          <p:nvSpPr>
            <p:cNvPr id="17" name="Obdélník 16"/>
            <p:cNvSpPr/>
            <p:nvPr/>
          </p:nvSpPr>
          <p:spPr>
            <a:xfrm>
              <a:off x="804707" y="3355409"/>
              <a:ext cx="5430676" cy="206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10000"/>
                </a:lnSpc>
                <a:spcAft>
                  <a:spcPts val="1200"/>
                </a:spcAft>
                <a:buFont typeface="Arial" panose="020B0604020202020204" pitchFamily="34" charset="0"/>
                <a:buChar char="•"/>
              </a:pPr>
              <a:r>
                <a:rPr lang="cs-CZ" sz="2200" b="1" dirty="0" err="1" smtClean="0">
                  <a:solidFill>
                    <a:srgbClr val="FF7800"/>
                  </a:solidFill>
                </a:rPr>
                <a:t>Multifunctional</a:t>
              </a:r>
              <a:r>
                <a:rPr lang="cs-CZ" sz="2200" b="1" dirty="0" smtClean="0">
                  <a:solidFill>
                    <a:srgbClr val="FF7800"/>
                  </a:solidFill>
                </a:rPr>
                <a:t> </a:t>
              </a:r>
              <a:r>
                <a:rPr lang="cs-CZ" sz="2200" b="1" dirty="0" err="1" smtClean="0">
                  <a:solidFill>
                    <a:srgbClr val="FF7800"/>
                  </a:solidFill>
                </a:rPr>
                <a:t>nanomaterials</a:t>
              </a:r>
              <a:endParaRPr lang="cs-CZ" sz="2200" b="1" dirty="0" smtClean="0">
                <a:solidFill>
                  <a:srgbClr val="FF7800"/>
                </a:solidFill>
              </a:endParaRPr>
            </a:p>
            <a:p>
              <a:pPr marL="342900" indent="-342900">
                <a:lnSpc>
                  <a:spcPct val="110000"/>
                </a:lnSpc>
                <a:spcAft>
                  <a:spcPts val="1200"/>
                </a:spcAft>
                <a:buFont typeface="Arial" panose="020B0604020202020204" pitchFamily="34" charset="0"/>
                <a:buChar char="•"/>
              </a:pPr>
              <a:r>
                <a:rPr lang="cs-CZ" sz="2200" b="1" dirty="0" smtClean="0">
                  <a:solidFill>
                    <a:srgbClr val="FF7800"/>
                  </a:solidFill>
                </a:rPr>
                <a:t>Systems </a:t>
              </a:r>
              <a:r>
                <a:rPr lang="cs-CZ" sz="2200" b="1" dirty="0" err="1" smtClean="0">
                  <a:solidFill>
                    <a:srgbClr val="FF7800"/>
                  </a:solidFill>
                </a:rPr>
                <a:t>with</a:t>
              </a:r>
              <a:r>
                <a:rPr lang="cs-CZ" sz="2200" b="1" dirty="0" smtClean="0">
                  <a:solidFill>
                    <a:srgbClr val="FF7800"/>
                  </a:solidFill>
                </a:rPr>
                <a:t> </a:t>
              </a:r>
              <a:r>
                <a:rPr lang="cs-CZ" sz="2200" b="1" dirty="0" err="1" smtClean="0">
                  <a:solidFill>
                    <a:srgbClr val="FF7800"/>
                  </a:solidFill>
                </a:rPr>
                <a:t>senzoric</a:t>
              </a:r>
              <a:r>
                <a:rPr lang="cs-CZ" sz="2200" b="1" dirty="0" smtClean="0">
                  <a:solidFill>
                    <a:srgbClr val="FF7800"/>
                  </a:solidFill>
                </a:rPr>
                <a:t> </a:t>
              </a:r>
              <a:r>
                <a:rPr lang="cs-CZ" sz="2200" b="1" dirty="0" err="1" smtClean="0">
                  <a:solidFill>
                    <a:srgbClr val="FF7800"/>
                  </a:solidFill>
                </a:rPr>
                <a:t>properties</a:t>
              </a:r>
              <a:endParaRPr lang="cs-CZ" sz="2200" b="1" dirty="0" smtClean="0">
                <a:solidFill>
                  <a:srgbClr val="FF7800"/>
                </a:solidFill>
              </a:endParaRPr>
            </a:p>
            <a:p>
              <a:pPr marL="342900" indent="-342900">
                <a:lnSpc>
                  <a:spcPct val="110000"/>
                </a:lnSpc>
                <a:spcAft>
                  <a:spcPts val="1200"/>
                </a:spcAft>
                <a:buFont typeface="Arial" panose="020B0604020202020204" pitchFamily="34" charset="0"/>
                <a:buChar char="•"/>
              </a:pPr>
              <a:r>
                <a:rPr lang="cs-CZ" sz="2200" b="1" dirty="0" err="1" smtClean="0">
                  <a:solidFill>
                    <a:srgbClr val="FF7800"/>
                  </a:solidFill>
                </a:rPr>
                <a:t>Composites</a:t>
              </a:r>
              <a:r>
                <a:rPr lang="cs-CZ" sz="2200" b="1" dirty="0" smtClean="0">
                  <a:solidFill>
                    <a:srgbClr val="FF7800"/>
                  </a:solidFill>
                </a:rPr>
                <a:t> </a:t>
              </a:r>
              <a:r>
                <a:rPr lang="cs-CZ" sz="2200" b="1" dirty="0" err="1" smtClean="0">
                  <a:solidFill>
                    <a:srgbClr val="FF7800"/>
                  </a:solidFill>
                </a:rPr>
                <a:t>with</a:t>
              </a:r>
              <a:r>
                <a:rPr lang="cs-CZ" sz="2200" b="1" dirty="0" smtClean="0">
                  <a:solidFill>
                    <a:srgbClr val="FF7800"/>
                  </a:solidFill>
                </a:rPr>
                <a:t> </a:t>
              </a:r>
              <a:r>
                <a:rPr lang="cs-CZ" sz="2200" b="1" dirty="0" err="1" smtClean="0">
                  <a:solidFill>
                    <a:srgbClr val="FF7800"/>
                  </a:solidFill>
                </a:rPr>
                <a:t>electric</a:t>
              </a:r>
              <a:r>
                <a:rPr lang="cs-CZ" sz="2200" b="1" dirty="0" smtClean="0">
                  <a:solidFill>
                    <a:srgbClr val="FF7800"/>
                  </a:solidFill>
                </a:rPr>
                <a:t> </a:t>
              </a:r>
              <a:br>
                <a:rPr lang="cs-CZ" sz="2200" b="1" dirty="0" smtClean="0">
                  <a:solidFill>
                    <a:srgbClr val="FF7800"/>
                  </a:solidFill>
                </a:rPr>
              </a:br>
              <a:r>
                <a:rPr lang="cs-CZ" sz="2200" b="1" dirty="0" smtClean="0">
                  <a:solidFill>
                    <a:srgbClr val="FF7800"/>
                  </a:solidFill>
                </a:rPr>
                <a:t>and </a:t>
              </a:r>
              <a:r>
                <a:rPr lang="cs-CZ" sz="2200" b="1" dirty="0" err="1" smtClean="0">
                  <a:solidFill>
                    <a:srgbClr val="FF7800"/>
                  </a:solidFill>
                </a:rPr>
                <a:t>magnetic</a:t>
              </a:r>
              <a:r>
                <a:rPr lang="cs-CZ" sz="2200" b="1" dirty="0" smtClean="0">
                  <a:solidFill>
                    <a:srgbClr val="FF7800"/>
                  </a:solidFill>
                </a:rPr>
                <a:t> </a:t>
              </a:r>
              <a:r>
                <a:rPr lang="cs-CZ" sz="2200" b="1" dirty="0" err="1" smtClean="0">
                  <a:solidFill>
                    <a:srgbClr val="FF7800"/>
                  </a:solidFill>
                </a:rPr>
                <a:t>properties</a:t>
              </a:r>
              <a:endParaRPr lang="cs-CZ" sz="2200" b="1" dirty="0" smtClean="0">
                <a:solidFill>
                  <a:srgbClr val="FF7800"/>
                </a:solidFill>
              </a:endParaRPr>
            </a:p>
            <a:p>
              <a:pPr marL="342900" indent="-342900">
                <a:lnSpc>
                  <a:spcPct val="110000"/>
                </a:lnSpc>
                <a:spcAft>
                  <a:spcPts val="1200"/>
                </a:spcAft>
                <a:buFont typeface="Arial" panose="020B0604020202020204" pitchFamily="34" charset="0"/>
                <a:buChar char="•"/>
              </a:pPr>
              <a:r>
                <a:rPr lang="cs-CZ" sz="2200" b="1" dirty="0" err="1" smtClean="0">
                  <a:solidFill>
                    <a:srgbClr val="FF7800"/>
                  </a:solidFill>
                </a:rPr>
                <a:t>Biocomposite</a:t>
              </a:r>
              <a:r>
                <a:rPr lang="cs-CZ" sz="2200" b="1" dirty="0" smtClean="0">
                  <a:solidFill>
                    <a:srgbClr val="FF7800"/>
                  </a:solidFill>
                </a:rPr>
                <a:t> </a:t>
              </a:r>
              <a:r>
                <a:rPr lang="cs-CZ" sz="2200" b="1" dirty="0" err="1" smtClean="0">
                  <a:solidFill>
                    <a:srgbClr val="FF7800"/>
                  </a:solidFill>
                </a:rPr>
                <a:t>systems</a:t>
              </a:r>
              <a:endParaRPr lang="en-US" sz="2200" b="1" dirty="0">
                <a:solidFill>
                  <a:srgbClr val="FF7800"/>
                </a:solidFill>
              </a:endParaRPr>
            </a:p>
            <a:p>
              <a:pPr algn="ctr">
                <a:lnSpc>
                  <a:spcPct val="110000"/>
                </a:lnSpc>
              </a:pPr>
              <a:endParaRPr lang="en-US" sz="2200" b="1" dirty="0">
                <a:solidFill>
                  <a:srgbClr val="FF7800"/>
                </a:solidFill>
              </a:endParaRPr>
            </a:p>
            <a:p>
              <a:pPr algn="ctr">
                <a:lnSpc>
                  <a:spcPct val="110000"/>
                </a:lnSpc>
              </a:pPr>
              <a:r>
                <a:rPr lang="en-US" sz="2200" b="1" dirty="0" smtClean="0">
                  <a:solidFill>
                    <a:srgbClr val="FF7800"/>
                  </a:solidFill>
                </a:rPr>
                <a:t> </a:t>
              </a:r>
              <a:endParaRPr lang="en-US" sz="2200" b="1" dirty="0">
                <a:solidFill>
                  <a:srgbClr val="FF7800"/>
                </a:solidFill>
              </a:endParaRPr>
            </a:p>
            <a:p>
              <a:pPr algn="ctr">
                <a:lnSpc>
                  <a:spcPct val="110000"/>
                </a:lnSpc>
              </a:pPr>
              <a:endParaRPr lang="en-US" sz="2200" b="1" dirty="0">
                <a:solidFill>
                  <a:srgbClr val="FF7800"/>
                </a:solidFill>
              </a:endParaRPr>
            </a:p>
          </p:txBody>
        </p:sp>
      </p:grpSp>
    </p:spTree>
    <p:extLst>
      <p:ext uri="{BB962C8B-B14F-4D97-AF65-F5344CB8AC3E}">
        <p14:creationId xmlns:p14="http://schemas.microsoft.com/office/powerpoint/2010/main" val="2111254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solidFill>
                  <a:srgbClr val="33AEAB"/>
                </a:solidFill>
              </a:rPr>
              <a:t>RESEARCH </a:t>
            </a:r>
            <a:r>
              <a:rPr lang="cs-CZ" dirty="0" smtClean="0">
                <a:solidFill>
                  <a:srgbClr val="33AEAB"/>
                </a:solidFill>
              </a:rPr>
              <a:t>DIRECTIONS  </a:t>
            </a:r>
            <a:br>
              <a:rPr lang="cs-CZ" dirty="0" smtClean="0">
                <a:solidFill>
                  <a:srgbClr val="33AEAB"/>
                </a:solidFill>
              </a:rPr>
            </a:br>
            <a:r>
              <a:rPr lang="cs-CZ" sz="2800" dirty="0" smtClean="0">
                <a:solidFill>
                  <a:srgbClr val="33AEAB"/>
                </a:solidFill>
              </a:rPr>
              <a:t>(</a:t>
            </a:r>
            <a:r>
              <a:rPr lang="cs-CZ" sz="2800" dirty="0" err="1">
                <a:solidFill>
                  <a:srgbClr val="33AEAB"/>
                </a:solidFill>
              </a:rPr>
              <a:t>since</a:t>
            </a:r>
            <a:r>
              <a:rPr lang="cs-CZ" sz="2800" dirty="0">
                <a:solidFill>
                  <a:srgbClr val="33AEAB"/>
                </a:solidFill>
              </a:rPr>
              <a:t> </a:t>
            </a:r>
            <a:r>
              <a:rPr lang="cs-CZ" sz="2800" dirty="0" smtClean="0">
                <a:solidFill>
                  <a:srgbClr val="33AEAB"/>
                </a:solidFill>
              </a:rPr>
              <a:t>July 1, 2020)</a:t>
            </a:r>
            <a:endParaRPr lang="en-US" sz="2800" dirty="0">
              <a:solidFill>
                <a:srgbClr val="33AEAB"/>
              </a:solidFill>
            </a:endParaRPr>
          </a:p>
        </p:txBody>
      </p:sp>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8859" y="721967"/>
            <a:ext cx="611877" cy="611877"/>
          </a:xfrm>
          <a:prstGeom prst="rect">
            <a:avLst/>
          </a:prstGeom>
        </p:spPr>
      </p:pic>
      <p:grpSp>
        <p:nvGrpSpPr>
          <p:cNvPr id="3" name="Skupina 2">
            <a:extLst>
              <a:ext uri="{FF2B5EF4-FFF2-40B4-BE49-F238E27FC236}">
                <a16:creationId xmlns:a16="http://schemas.microsoft.com/office/drawing/2014/main" id="{24D4ADEE-9251-4CF3-808A-6F81337F0868}"/>
              </a:ext>
            </a:extLst>
          </p:cNvPr>
          <p:cNvGrpSpPr/>
          <p:nvPr/>
        </p:nvGrpSpPr>
        <p:grpSpPr>
          <a:xfrm>
            <a:off x="1665427" y="1795735"/>
            <a:ext cx="2653164" cy="2035256"/>
            <a:chOff x="1463453" y="1909750"/>
            <a:chExt cx="2653164" cy="2035256"/>
          </a:xfrm>
        </p:grpSpPr>
        <p:sp>
          <p:nvSpPr>
            <p:cNvPr id="6" name="Šestiúhelník 5"/>
            <p:cNvSpPr>
              <a:spLocks noChangeAspect="1"/>
            </p:cNvSpPr>
            <p:nvPr/>
          </p:nvSpPr>
          <p:spPr>
            <a:xfrm rot="5400000">
              <a:off x="1956727" y="2023059"/>
              <a:ext cx="1666617" cy="1440000"/>
            </a:xfrm>
            <a:prstGeom prst="hexagon">
              <a:avLst>
                <a:gd name="adj" fmla="val 28758"/>
                <a:gd name="vf" fmla="val 115470"/>
              </a:avLst>
            </a:prstGeom>
            <a:blipFill dpi="0" rotWithShape="0">
              <a:blip r:embed="rId3"/>
              <a:srcRect/>
              <a:stretch>
                <a:fillRect l="-36617" r="-36617"/>
              </a:stretch>
            </a:blipFill>
            <a:ln w="76200">
              <a:solidFill>
                <a:srgbClr val="33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latin typeface="Arial Narrow" panose="020B0606020202030204" pitchFamily="34" charset="0"/>
              </a:endParaRPr>
            </a:p>
          </p:txBody>
        </p:sp>
        <p:sp>
          <p:nvSpPr>
            <p:cNvPr id="10" name="Obdélník 9"/>
            <p:cNvSpPr/>
            <p:nvPr/>
          </p:nvSpPr>
          <p:spPr>
            <a:xfrm>
              <a:off x="1463453" y="3644246"/>
              <a:ext cx="2653164" cy="30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lnSpc>
                  <a:spcPct val="110000"/>
                </a:lnSpc>
              </a:pPr>
              <a:r>
                <a:rPr lang="en-US" sz="2000" b="1" dirty="0">
                  <a:solidFill>
                    <a:srgbClr val="FF7800"/>
                  </a:solidFill>
                </a:rPr>
                <a:t>P</a:t>
              </a:r>
              <a:r>
                <a:rPr lang="cs-CZ" sz="2000" b="1" dirty="0" err="1">
                  <a:solidFill>
                    <a:srgbClr val="FF7800"/>
                  </a:solidFill>
                </a:rPr>
                <a:t>olymers</a:t>
              </a:r>
              <a:r>
                <a:rPr lang="cs-CZ" sz="2000" b="1" dirty="0">
                  <a:solidFill>
                    <a:srgbClr val="FF7800"/>
                  </a:solidFill>
                </a:rPr>
                <a:t> </a:t>
              </a:r>
              <a:r>
                <a:rPr lang="cs-CZ" sz="2000" b="1" dirty="0" err="1">
                  <a:solidFill>
                    <a:srgbClr val="FF7800"/>
                  </a:solidFill>
                </a:rPr>
                <a:t>Processing</a:t>
              </a:r>
              <a:endParaRPr lang="en-US" sz="2000" b="1" dirty="0">
                <a:solidFill>
                  <a:srgbClr val="FF7800"/>
                </a:solidFill>
              </a:endParaRPr>
            </a:p>
          </p:txBody>
        </p:sp>
      </p:grpSp>
      <p:grpSp>
        <p:nvGrpSpPr>
          <p:cNvPr id="12" name="Skupina 11">
            <a:extLst>
              <a:ext uri="{FF2B5EF4-FFF2-40B4-BE49-F238E27FC236}">
                <a16:creationId xmlns:a16="http://schemas.microsoft.com/office/drawing/2014/main" id="{0FE19801-3F6C-4016-B037-6CFCCC0D03F8}"/>
              </a:ext>
            </a:extLst>
          </p:cNvPr>
          <p:cNvGrpSpPr/>
          <p:nvPr/>
        </p:nvGrpSpPr>
        <p:grpSpPr>
          <a:xfrm>
            <a:off x="4370025" y="1785270"/>
            <a:ext cx="3328737" cy="2180068"/>
            <a:chOff x="4018870" y="1941919"/>
            <a:chExt cx="3328737" cy="2180068"/>
          </a:xfrm>
        </p:grpSpPr>
        <p:sp>
          <p:nvSpPr>
            <p:cNvPr id="9" name="Šestiúhelník 8"/>
            <p:cNvSpPr>
              <a:spLocks noChangeAspect="1"/>
            </p:cNvSpPr>
            <p:nvPr/>
          </p:nvSpPr>
          <p:spPr>
            <a:xfrm rot="5400000">
              <a:off x="4849932" y="2055226"/>
              <a:ext cx="1666614" cy="1440000"/>
            </a:xfrm>
            <a:prstGeom prst="hexagon">
              <a:avLst>
                <a:gd name="adj" fmla="val 28758"/>
                <a:gd name="vf" fmla="val 115470"/>
              </a:avLst>
            </a:prstGeom>
            <a:blipFill dpi="0" rotWithShape="0">
              <a:blip r:embed="rId4"/>
              <a:srcRect/>
              <a:stretch>
                <a:fillRect l="771" t="-172" r="-82333" b="-4644"/>
              </a:stretch>
            </a:blipFill>
            <a:ln w="76200">
              <a:solidFill>
                <a:srgbClr val="33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latin typeface="Arial Narrow" panose="020B0606020202030204" pitchFamily="34" charset="0"/>
              </a:endParaRPr>
            </a:p>
          </p:txBody>
        </p:sp>
        <p:sp>
          <p:nvSpPr>
            <p:cNvPr id="11" name="Obdélník 10"/>
            <p:cNvSpPr/>
            <p:nvPr/>
          </p:nvSpPr>
          <p:spPr>
            <a:xfrm>
              <a:off x="4018870" y="3678531"/>
              <a:ext cx="3328737" cy="44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lnSpc>
                  <a:spcPct val="110000"/>
                </a:lnSpc>
              </a:pPr>
              <a:r>
                <a:rPr lang="en-US" sz="2000" b="1" dirty="0">
                  <a:solidFill>
                    <a:srgbClr val="FF7800"/>
                  </a:solidFill>
                </a:rPr>
                <a:t>Rubber </a:t>
              </a:r>
              <a:r>
                <a:rPr lang="cs-CZ" sz="2000" b="1" dirty="0">
                  <a:solidFill>
                    <a:srgbClr val="FF7800"/>
                  </a:solidFill>
                </a:rPr>
                <a:t>Technologies</a:t>
              </a:r>
              <a:endParaRPr lang="en-US" sz="2000" b="1" dirty="0">
                <a:solidFill>
                  <a:srgbClr val="FF7800"/>
                </a:solidFill>
              </a:endParaRPr>
            </a:p>
          </p:txBody>
        </p:sp>
      </p:grpSp>
      <p:grpSp>
        <p:nvGrpSpPr>
          <p:cNvPr id="25" name="Skupina 24">
            <a:extLst>
              <a:ext uri="{FF2B5EF4-FFF2-40B4-BE49-F238E27FC236}">
                <a16:creationId xmlns:a16="http://schemas.microsoft.com/office/drawing/2014/main" id="{614D8E5D-4ECE-47CC-8E5C-3B5064884E6D}"/>
              </a:ext>
            </a:extLst>
          </p:cNvPr>
          <p:cNvGrpSpPr/>
          <p:nvPr/>
        </p:nvGrpSpPr>
        <p:grpSpPr>
          <a:xfrm>
            <a:off x="7523708" y="1785270"/>
            <a:ext cx="2759242" cy="2180068"/>
            <a:chOff x="7196820" y="1941919"/>
            <a:chExt cx="2759242" cy="2180068"/>
          </a:xfrm>
        </p:grpSpPr>
        <p:sp>
          <p:nvSpPr>
            <p:cNvPr id="7" name="Šestiúhelník 6"/>
            <p:cNvSpPr>
              <a:spLocks noChangeAspect="1"/>
            </p:cNvSpPr>
            <p:nvPr/>
          </p:nvSpPr>
          <p:spPr>
            <a:xfrm rot="5400000">
              <a:off x="7743133" y="2055228"/>
              <a:ext cx="1666617" cy="1440000"/>
            </a:xfrm>
            <a:prstGeom prst="hexagon">
              <a:avLst>
                <a:gd name="adj" fmla="val 28758"/>
                <a:gd name="vf" fmla="val 115470"/>
              </a:avLst>
            </a:prstGeom>
            <a:blipFill dpi="0" rotWithShape="0">
              <a:blip r:embed="rId5"/>
              <a:srcRect/>
              <a:stretch>
                <a:fillRect l="-97626" r="-97626"/>
              </a:stretch>
            </a:blipFill>
            <a:ln w="76200">
              <a:solidFill>
                <a:srgbClr val="33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latin typeface="Arial Narrow" panose="020B0606020202030204" pitchFamily="34" charset="0"/>
              </a:endParaRPr>
            </a:p>
          </p:txBody>
        </p:sp>
        <p:sp>
          <p:nvSpPr>
            <p:cNvPr id="13" name="Obdélník 12"/>
            <p:cNvSpPr/>
            <p:nvPr/>
          </p:nvSpPr>
          <p:spPr>
            <a:xfrm>
              <a:off x="7196820" y="3711919"/>
              <a:ext cx="2759242" cy="410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lnSpc>
                  <a:spcPct val="110000"/>
                </a:lnSpc>
              </a:pPr>
              <a:r>
                <a:rPr lang="en-US" sz="2000" b="1" dirty="0">
                  <a:solidFill>
                    <a:srgbClr val="FF7800"/>
                  </a:solidFill>
                </a:rPr>
                <a:t>Bio</a:t>
              </a:r>
              <a:r>
                <a:rPr lang="cs-CZ" sz="2000" b="1" dirty="0" err="1">
                  <a:solidFill>
                    <a:srgbClr val="FF7800"/>
                  </a:solidFill>
                </a:rPr>
                <a:t>materials</a:t>
              </a:r>
              <a:endParaRPr lang="en-US" sz="2000" b="1" dirty="0">
                <a:solidFill>
                  <a:srgbClr val="FF7800"/>
                </a:solidFill>
              </a:endParaRPr>
            </a:p>
            <a:p>
              <a:pPr algn="ctr" defTabSz="914400">
                <a:lnSpc>
                  <a:spcPct val="110000"/>
                </a:lnSpc>
              </a:pPr>
              <a:r>
                <a:rPr lang="en-US" sz="2000" b="1" dirty="0">
                  <a:solidFill>
                    <a:srgbClr val="FF7800"/>
                  </a:solidFill>
                </a:rPr>
                <a:t> </a:t>
              </a:r>
            </a:p>
          </p:txBody>
        </p:sp>
      </p:grpSp>
      <p:grpSp>
        <p:nvGrpSpPr>
          <p:cNvPr id="26" name="Skupina 25">
            <a:extLst>
              <a:ext uri="{FF2B5EF4-FFF2-40B4-BE49-F238E27FC236}">
                <a16:creationId xmlns:a16="http://schemas.microsoft.com/office/drawing/2014/main" id="{7995D564-E3B3-4E49-B1DA-342E943AE415}"/>
              </a:ext>
            </a:extLst>
          </p:cNvPr>
          <p:cNvGrpSpPr/>
          <p:nvPr/>
        </p:nvGrpSpPr>
        <p:grpSpPr>
          <a:xfrm>
            <a:off x="1478534" y="4160731"/>
            <a:ext cx="3130503" cy="2728796"/>
            <a:chOff x="1250166" y="4404826"/>
            <a:chExt cx="3130503" cy="2728796"/>
          </a:xfrm>
        </p:grpSpPr>
        <p:sp>
          <p:nvSpPr>
            <p:cNvPr id="17" name="Šestiúhelník 16"/>
            <p:cNvSpPr>
              <a:spLocks noChangeAspect="1"/>
            </p:cNvSpPr>
            <p:nvPr/>
          </p:nvSpPr>
          <p:spPr>
            <a:xfrm rot="5400000">
              <a:off x="1982018" y="4518226"/>
              <a:ext cx="1666800" cy="1440000"/>
            </a:xfrm>
            <a:prstGeom prst="hexagon">
              <a:avLst>
                <a:gd name="adj" fmla="val 28758"/>
                <a:gd name="vf" fmla="val 115470"/>
              </a:avLst>
            </a:prstGeom>
            <a:blipFill dpi="0" rotWithShape="0">
              <a:blip r:embed="rId6"/>
              <a:srcRect/>
              <a:stretch>
                <a:fillRect l="-18000" r="-55200"/>
              </a:stretch>
            </a:blipFill>
            <a:ln w="76200">
              <a:solidFill>
                <a:srgbClr val="33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latin typeface="Arial Narrow" panose="020B0606020202030204" pitchFamily="34" charset="0"/>
              </a:endParaRPr>
            </a:p>
          </p:txBody>
        </p:sp>
        <p:sp>
          <p:nvSpPr>
            <p:cNvPr id="21" name="Obdélník 20"/>
            <p:cNvSpPr/>
            <p:nvPr/>
          </p:nvSpPr>
          <p:spPr>
            <a:xfrm>
              <a:off x="1250166" y="6071626"/>
              <a:ext cx="3130503" cy="106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lnSpc>
                  <a:spcPct val="110000"/>
                </a:lnSpc>
              </a:pPr>
              <a:r>
                <a:rPr lang="cs-CZ" sz="2000" b="1" dirty="0">
                  <a:solidFill>
                    <a:srgbClr val="FF7800"/>
                  </a:solidFill>
                </a:rPr>
                <a:t>N</a:t>
              </a:r>
              <a:r>
                <a:rPr lang="en-US" sz="2000" b="1" dirty="0" err="1">
                  <a:solidFill>
                    <a:srgbClr val="FF7800"/>
                  </a:solidFill>
                </a:rPr>
                <a:t>anomaterials</a:t>
              </a:r>
              <a:r>
                <a:rPr lang="cs-CZ" sz="2000" b="1" dirty="0">
                  <a:solidFill>
                    <a:srgbClr val="FF7800"/>
                  </a:solidFill>
                </a:rPr>
                <a:t> </a:t>
              </a:r>
              <a:r>
                <a:rPr lang="cs-CZ" sz="2000" b="1" dirty="0" smtClean="0">
                  <a:solidFill>
                    <a:srgbClr val="FF7800"/>
                  </a:solidFill>
                </a:rPr>
                <a:t>and </a:t>
              </a:r>
              <a:r>
                <a:rPr lang="cs-CZ" sz="2000" b="1" dirty="0" err="1" smtClean="0">
                  <a:solidFill>
                    <a:srgbClr val="FF7800"/>
                  </a:solidFill>
                </a:rPr>
                <a:t>Advanced</a:t>
              </a:r>
              <a:r>
                <a:rPr lang="cs-CZ" sz="2000" b="1" dirty="0" smtClean="0">
                  <a:solidFill>
                    <a:srgbClr val="FF7800"/>
                  </a:solidFill>
                </a:rPr>
                <a:t> </a:t>
              </a:r>
              <a:r>
                <a:rPr lang="cs-CZ" sz="2000" b="1" dirty="0" err="1">
                  <a:solidFill>
                    <a:srgbClr val="FF7800"/>
                  </a:solidFill>
                </a:rPr>
                <a:t>technologies</a:t>
              </a:r>
              <a:endParaRPr lang="en-US" sz="2000" b="1" dirty="0">
                <a:solidFill>
                  <a:srgbClr val="FF7800"/>
                </a:solidFill>
              </a:endParaRPr>
            </a:p>
          </p:txBody>
        </p:sp>
      </p:grpSp>
      <p:grpSp>
        <p:nvGrpSpPr>
          <p:cNvPr id="27" name="Skupina 26">
            <a:extLst>
              <a:ext uri="{FF2B5EF4-FFF2-40B4-BE49-F238E27FC236}">
                <a16:creationId xmlns:a16="http://schemas.microsoft.com/office/drawing/2014/main" id="{43D26EB8-4275-4A19-9536-BF8C19CBCCAF}"/>
              </a:ext>
            </a:extLst>
          </p:cNvPr>
          <p:cNvGrpSpPr/>
          <p:nvPr/>
        </p:nvGrpSpPr>
        <p:grpSpPr>
          <a:xfrm>
            <a:off x="4704993" y="4153908"/>
            <a:ext cx="2844661" cy="2728796"/>
            <a:chOff x="4351431" y="4401997"/>
            <a:chExt cx="2844661" cy="2728796"/>
          </a:xfrm>
        </p:grpSpPr>
        <p:sp>
          <p:nvSpPr>
            <p:cNvPr id="18" name="Šestiúhelník 17"/>
            <p:cNvSpPr>
              <a:spLocks/>
            </p:cNvSpPr>
            <p:nvPr/>
          </p:nvSpPr>
          <p:spPr>
            <a:xfrm rot="5400000">
              <a:off x="4899130" y="4515397"/>
              <a:ext cx="1666800" cy="1440000"/>
            </a:xfrm>
            <a:prstGeom prst="hexagon">
              <a:avLst>
                <a:gd name="adj" fmla="val 28758"/>
                <a:gd name="vf" fmla="val 115470"/>
              </a:avLst>
            </a:prstGeom>
            <a:blipFill dpi="0" rotWithShape="0">
              <a:blip r:embed="rId7"/>
              <a:srcRect/>
              <a:stretch>
                <a:fillRect l="-42300" r="-31000"/>
              </a:stretch>
            </a:blipFill>
            <a:ln w="76200">
              <a:solidFill>
                <a:srgbClr val="33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latin typeface="Arial Narrow" panose="020B0606020202030204" pitchFamily="34" charset="0"/>
              </a:endParaRPr>
            </a:p>
          </p:txBody>
        </p:sp>
        <p:sp>
          <p:nvSpPr>
            <p:cNvPr id="23" name="Obdélník 22"/>
            <p:cNvSpPr/>
            <p:nvPr/>
          </p:nvSpPr>
          <p:spPr>
            <a:xfrm>
              <a:off x="4351431" y="6068797"/>
              <a:ext cx="2844661" cy="106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lnSpc>
                  <a:spcPct val="110000"/>
                </a:lnSpc>
              </a:pPr>
              <a:r>
                <a:rPr lang="cs-CZ" sz="2000" b="1" dirty="0" err="1">
                  <a:solidFill>
                    <a:srgbClr val="FF7800"/>
                  </a:solidFill>
                </a:rPr>
                <a:t>Environmental</a:t>
              </a:r>
              <a:r>
                <a:rPr lang="cs-CZ" sz="2000" b="1" dirty="0">
                  <a:solidFill>
                    <a:srgbClr val="FF7800"/>
                  </a:solidFill>
                </a:rPr>
                <a:t> Technologies</a:t>
              </a:r>
              <a:endParaRPr lang="en-US" sz="2000" b="1" dirty="0">
                <a:solidFill>
                  <a:srgbClr val="FF7800"/>
                </a:solidFill>
              </a:endParaRPr>
            </a:p>
          </p:txBody>
        </p:sp>
      </p:grpSp>
      <p:grpSp>
        <p:nvGrpSpPr>
          <p:cNvPr id="28" name="Skupina 27">
            <a:extLst>
              <a:ext uri="{FF2B5EF4-FFF2-40B4-BE49-F238E27FC236}">
                <a16:creationId xmlns:a16="http://schemas.microsoft.com/office/drawing/2014/main" id="{EDE68F77-9C1D-4ACE-90A9-B04AE997D9A6}"/>
              </a:ext>
            </a:extLst>
          </p:cNvPr>
          <p:cNvGrpSpPr/>
          <p:nvPr/>
        </p:nvGrpSpPr>
        <p:grpSpPr>
          <a:xfrm>
            <a:off x="7467191" y="4092157"/>
            <a:ext cx="3013283" cy="2781037"/>
            <a:chOff x="7078489" y="4375384"/>
            <a:chExt cx="3013283" cy="2781037"/>
          </a:xfrm>
        </p:grpSpPr>
        <p:sp>
          <p:nvSpPr>
            <p:cNvPr id="19" name="Šestiúhelník 18"/>
            <p:cNvSpPr>
              <a:spLocks/>
            </p:cNvSpPr>
            <p:nvPr/>
          </p:nvSpPr>
          <p:spPr>
            <a:xfrm rot="5400000">
              <a:off x="7751731" y="4488784"/>
              <a:ext cx="1666800" cy="1440000"/>
            </a:xfrm>
            <a:prstGeom prst="hexagon">
              <a:avLst>
                <a:gd name="adj" fmla="val 28758"/>
                <a:gd name="vf" fmla="val 115470"/>
              </a:avLst>
            </a:prstGeom>
            <a:blipFill dpi="0" rotWithShape="0">
              <a:blip r:embed="rId8"/>
              <a:srcRect/>
              <a:stretch>
                <a:fillRect l="-54800" r="-18500"/>
              </a:stretch>
            </a:blipFill>
            <a:ln w="76200">
              <a:solidFill>
                <a:srgbClr val="33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latin typeface="Arial Narrow" panose="020B0606020202030204" pitchFamily="34" charset="0"/>
              </a:endParaRPr>
            </a:p>
          </p:txBody>
        </p:sp>
        <p:sp>
          <p:nvSpPr>
            <p:cNvPr id="24" name="Obdélník 23"/>
            <p:cNvSpPr/>
            <p:nvPr/>
          </p:nvSpPr>
          <p:spPr>
            <a:xfrm>
              <a:off x="7078489" y="6094425"/>
              <a:ext cx="3013283" cy="106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lnSpc>
                  <a:spcPct val="110000"/>
                </a:lnSpc>
              </a:pPr>
              <a:r>
                <a:rPr lang="cs-CZ" sz="2000" b="1" dirty="0" err="1">
                  <a:solidFill>
                    <a:srgbClr val="FF7800"/>
                  </a:solidFill>
                </a:rPr>
                <a:t>Energy</a:t>
              </a:r>
              <a:r>
                <a:rPr lang="cs-CZ" sz="2000" b="1" dirty="0">
                  <a:solidFill>
                    <a:srgbClr val="FF7800"/>
                  </a:solidFill>
                </a:rPr>
                <a:t> and </a:t>
              </a:r>
              <a:r>
                <a:rPr lang="cs-CZ" sz="2000" b="1" dirty="0" err="1">
                  <a:solidFill>
                    <a:srgbClr val="FF7800"/>
                  </a:solidFill>
                </a:rPr>
                <a:t>Composite</a:t>
              </a:r>
              <a:r>
                <a:rPr lang="cs-CZ" sz="2000" b="1" dirty="0">
                  <a:solidFill>
                    <a:srgbClr val="FF7800"/>
                  </a:solidFill>
                </a:rPr>
                <a:t> </a:t>
              </a:r>
              <a:r>
                <a:rPr lang="cs-CZ" sz="2000" b="1" dirty="0" err="1">
                  <a:solidFill>
                    <a:srgbClr val="FF7800"/>
                  </a:solidFill>
                </a:rPr>
                <a:t>Materials</a:t>
              </a:r>
              <a:r>
                <a:rPr lang="cs-CZ" sz="2000" b="1" dirty="0">
                  <a:solidFill>
                    <a:srgbClr val="FF7800"/>
                  </a:solidFill>
                </a:rPr>
                <a:t> and </a:t>
              </a:r>
              <a:r>
                <a:rPr lang="cs-CZ" sz="2000" b="1" dirty="0" err="1">
                  <a:solidFill>
                    <a:srgbClr val="FF7800"/>
                  </a:solidFill>
                </a:rPr>
                <a:t>Devices</a:t>
              </a:r>
              <a:endParaRPr lang="en-US" sz="2000" b="1" dirty="0">
                <a:solidFill>
                  <a:srgbClr val="FF7800"/>
                </a:solidFill>
              </a:endParaRPr>
            </a:p>
          </p:txBody>
        </p:sp>
      </p:grpSp>
    </p:spTree>
    <p:extLst>
      <p:ext uri="{BB962C8B-B14F-4D97-AF65-F5344CB8AC3E}">
        <p14:creationId xmlns:p14="http://schemas.microsoft.com/office/powerpoint/2010/main" val="14108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US" dirty="0"/>
              <a:t>NUMBER OF CPS EMPLOYEES 201</a:t>
            </a:r>
            <a:r>
              <a:rPr lang="cs-CZ" dirty="0"/>
              <a:t>7</a:t>
            </a:r>
            <a:r>
              <a:rPr lang="en-US" dirty="0"/>
              <a:t>–20</a:t>
            </a:r>
            <a:r>
              <a:rPr lang="cs-CZ" dirty="0"/>
              <a:t>20</a:t>
            </a:r>
            <a:endParaRPr lang="en-US" dirty="0"/>
          </a:p>
        </p:txBody>
      </p:sp>
      <p:graphicFrame>
        <p:nvGraphicFramePr>
          <p:cNvPr id="15" name="Zástupný symbol pro obsah 14"/>
          <p:cNvGraphicFramePr>
            <a:graphicFrameLocks noGrp="1"/>
          </p:cNvGraphicFramePr>
          <p:nvPr>
            <p:ph sz="half" idx="1"/>
            <p:extLst>
              <p:ext uri="{D42A27DB-BD31-4B8C-83A1-F6EECF244321}">
                <p14:modId xmlns:p14="http://schemas.microsoft.com/office/powerpoint/2010/main" val="2105705755"/>
              </p:ext>
            </p:extLst>
          </p:nvPr>
        </p:nvGraphicFramePr>
        <p:xfrm>
          <a:off x="458302" y="1447410"/>
          <a:ext cx="6907324" cy="4611935"/>
        </p:xfrm>
        <a:graphic>
          <a:graphicData uri="http://schemas.openxmlformats.org/drawingml/2006/chart">
            <c:chart xmlns:c="http://schemas.openxmlformats.org/drawingml/2006/chart" xmlns:r="http://schemas.openxmlformats.org/officeDocument/2006/relationships" r:id="rId2"/>
          </a:graphicData>
        </a:graphic>
      </p:graphicFrame>
      <p:sp>
        <p:nvSpPr>
          <p:cNvPr id="6" name="Obdélník 5"/>
          <p:cNvSpPr/>
          <p:nvPr/>
        </p:nvSpPr>
        <p:spPr>
          <a:xfrm>
            <a:off x="4824546" y="6099463"/>
            <a:ext cx="2541080" cy="307777"/>
          </a:xfrm>
          <a:prstGeom prst="rect">
            <a:avLst/>
          </a:prstGeom>
        </p:spPr>
        <p:txBody>
          <a:bodyPr wrap="none">
            <a:spAutoFit/>
          </a:bodyPr>
          <a:lstStyle/>
          <a:p>
            <a:pPr defTabSz="457200"/>
            <a:r>
              <a:rPr lang="cs-CZ" sz="1400" dirty="0">
                <a:solidFill>
                  <a:srgbClr val="46505A"/>
                </a:solidFill>
                <a:latin typeface="Segoe UI Light" panose="020B0502040204020203" pitchFamily="34" charset="0"/>
                <a:cs typeface="Segoe UI Light" panose="020B0502040204020203" pitchFamily="34" charset="0"/>
              </a:rPr>
              <a:t>*</a:t>
            </a:r>
            <a:r>
              <a:rPr lang="cs-CZ" sz="1400" dirty="0" smtClean="0">
                <a:solidFill>
                  <a:srgbClr val="46505A"/>
                </a:solidFill>
                <a:latin typeface="Segoe UI Light" panose="020B0502040204020203" pitchFamily="34" charset="0"/>
                <a:cs typeface="Segoe UI Light" panose="020B0502040204020203" pitchFamily="34" charset="0"/>
              </a:rPr>
              <a:t>Status </a:t>
            </a:r>
            <a:r>
              <a:rPr lang="cs-CZ" sz="1400" dirty="0">
                <a:solidFill>
                  <a:srgbClr val="46505A"/>
                </a:solidFill>
                <a:latin typeface="Segoe UI Light" panose="020B0502040204020203" pitchFamily="34" charset="0"/>
                <a:cs typeface="Segoe UI Light" panose="020B0502040204020203" pitchFamily="34" charset="0"/>
              </a:rPr>
              <a:t>as </a:t>
            </a:r>
            <a:r>
              <a:rPr lang="cs-CZ" sz="1400" dirty="0" err="1">
                <a:solidFill>
                  <a:srgbClr val="46505A"/>
                </a:solidFill>
                <a:latin typeface="Segoe UI Light" panose="020B0502040204020203" pitchFamily="34" charset="0"/>
                <a:cs typeface="Segoe UI Light" panose="020B0502040204020203" pitchFamily="34" charset="0"/>
              </a:rPr>
              <a:t>of</a:t>
            </a:r>
            <a:r>
              <a:rPr lang="cs-CZ" sz="1400" dirty="0">
                <a:solidFill>
                  <a:srgbClr val="46505A"/>
                </a:solidFill>
                <a:latin typeface="Segoe UI Light" panose="020B0502040204020203" pitchFamily="34" charset="0"/>
                <a:cs typeface="Segoe UI Light" panose="020B0502040204020203" pitchFamily="34" charset="0"/>
              </a:rPr>
              <a:t> </a:t>
            </a:r>
            <a:r>
              <a:rPr lang="cs-CZ" sz="1400" dirty="0" err="1">
                <a:solidFill>
                  <a:srgbClr val="46505A"/>
                </a:solidFill>
                <a:latin typeface="Segoe UI Light" panose="020B0502040204020203" pitchFamily="34" charset="0"/>
                <a:cs typeface="Segoe UI Light" panose="020B0502040204020203" pitchFamily="34" charset="0"/>
              </a:rPr>
              <a:t>December</a:t>
            </a:r>
            <a:r>
              <a:rPr lang="cs-CZ" sz="1400" dirty="0">
                <a:solidFill>
                  <a:srgbClr val="46505A"/>
                </a:solidFill>
                <a:latin typeface="Segoe UI Light" panose="020B0502040204020203" pitchFamily="34" charset="0"/>
                <a:cs typeface="Segoe UI Light" panose="020B0502040204020203" pitchFamily="34" charset="0"/>
              </a:rPr>
              <a:t> </a:t>
            </a:r>
            <a:r>
              <a:rPr lang="cs-CZ" sz="1400" dirty="0" smtClean="0">
                <a:solidFill>
                  <a:srgbClr val="46505A"/>
                </a:solidFill>
                <a:latin typeface="Segoe UI Light" panose="020B0502040204020203" pitchFamily="34" charset="0"/>
                <a:cs typeface="Segoe UI Light" panose="020B0502040204020203" pitchFamily="34" charset="0"/>
              </a:rPr>
              <a:t>7, 2020</a:t>
            </a:r>
            <a:endParaRPr lang="cs-CZ" sz="1400" dirty="0">
              <a:solidFill>
                <a:srgbClr val="46505A"/>
              </a:solidFill>
              <a:latin typeface="Segoe UI Light" panose="020B0502040204020203" pitchFamily="34" charset="0"/>
              <a:cs typeface="Segoe UI Light" panose="020B0502040204020203"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5626" y="1461798"/>
            <a:ext cx="4265916" cy="4911461"/>
          </a:xfrm>
          <a:prstGeom prst="rect">
            <a:avLst/>
          </a:prstGeom>
        </p:spPr>
      </p:pic>
    </p:spTree>
    <p:extLst>
      <p:ext uri="{BB962C8B-B14F-4D97-AF65-F5344CB8AC3E}">
        <p14:creationId xmlns:p14="http://schemas.microsoft.com/office/powerpoint/2010/main" val="789750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CPS STAFF 2017–2020</a:t>
            </a:r>
          </a:p>
        </p:txBody>
      </p:sp>
      <p:graphicFrame>
        <p:nvGraphicFramePr>
          <p:cNvPr id="4" name="Graf 3"/>
          <p:cNvGraphicFramePr/>
          <p:nvPr>
            <p:extLst>
              <p:ext uri="{D42A27DB-BD31-4B8C-83A1-F6EECF244321}">
                <p14:modId xmlns:p14="http://schemas.microsoft.com/office/powerpoint/2010/main" val="2757925175"/>
              </p:ext>
            </p:extLst>
          </p:nvPr>
        </p:nvGraphicFramePr>
        <p:xfrm>
          <a:off x="382310" y="1553282"/>
          <a:ext cx="7503773" cy="511508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Obrázek 9"/>
          <p:cNvPicPr>
            <a:picLocks noChangeAspect="1"/>
          </p:cNvPicPr>
          <p:nvPr/>
        </p:nvPicPr>
        <p:blipFill rotWithShape="1">
          <a:blip r:embed="rId3" cstate="hqprint">
            <a:extLst>
              <a:ext uri="{28A0092B-C50C-407E-A947-70E740481C1C}">
                <a14:useLocalDpi xmlns:a14="http://schemas.microsoft.com/office/drawing/2010/main" val="0"/>
              </a:ext>
            </a:extLst>
          </a:blip>
          <a:srcRect t="-4"/>
          <a:stretch/>
        </p:blipFill>
        <p:spPr bwMode="auto">
          <a:xfrm>
            <a:off x="7942996" y="1690688"/>
            <a:ext cx="3869381" cy="4464000"/>
          </a:xfrm>
          <a:prstGeom prst="rect">
            <a:avLst/>
          </a:prstGeom>
          <a:noFill/>
          <a:ln w="88900" cap="flat" cmpd="sng" algn="ctr">
            <a:solidFill>
              <a:srgbClr val="33AEAB"/>
            </a:solidFill>
            <a:prstDash val="solid"/>
            <a:miter lim="800000"/>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3993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CPS </a:t>
            </a:r>
            <a:r>
              <a:rPr lang="cs-CZ" dirty="0" smtClean="0"/>
              <a:t>STAFF STRUCTURE</a:t>
            </a:r>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2909758168"/>
              </p:ext>
            </p:extLst>
          </p:nvPr>
        </p:nvGraphicFramePr>
        <p:xfrm>
          <a:off x="1863250" y="1471167"/>
          <a:ext cx="8315998" cy="5147999"/>
        </p:xfrm>
        <a:graphic>
          <a:graphicData uri="http://schemas.openxmlformats.org/drawingml/2006/table">
            <a:tbl>
              <a:tblPr firstRow="1" firstCol="1" bandRow="1"/>
              <a:tblGrid>
                <a:gridCol w="2334378">
                  <a:extLst>
                    <a:ext uri="{9D8B030D-6E8A-4147-A177-3AD203B41FA5}">
                      <a16:colId xmlns:a16="http://schemas.microsoft.com/office/drawing/2014/main" val="3274122308"/>
                    </a:ext>
                  </a:extLst>
                </a:gridCol>
                <a:gridCol w="1495405">
                  <a:extLst>
                    <a:ext uri="{9D8B030D-6E8A-4147-A177-3AD203B41FA5}">
                      <a16:colId xmlns:a16="http://schemas.microsoft.com/office/drawing/2014/main" val="4084487161"/>
                    </a:ext>
                  </a:extLst>
                </a:gridCol>
                <a:gridCol w="1495405">
                  <a:extLst>
                    <a:ext uri="{9D8B030D-6E8A-4147-A177-3AD203B41FA5}">
                      <a16:colId xmlns:a16="http://schemas.microsoft.com/office/drawing/2014/main" val="3423497061"/>
                    </a:ext>
                  </a:extLst>
                </a:gridCol>
                <a:gridCol w="1495405">
                  <a:extLst>
                    <a:ext uri="{9D8B030D-6E8A-4147-A177-3AD203B41FA5}">
                      <a16:colId xmlns:a16="http://schemas.microsoft.com/office/drawing/2014/main" val="2231321550"/>
                    </a:ext>
                  </a:extLst>
                </a:gridCol>
                <a:gridCol w="1495405">
                  <a:extLst>
                    <a:ext uri="{9D8B030D-6E8A-4147-A177-3AD203B41FA5}">
                      <a16:colId xmlns:a16="http://schemas.microsoft.com/office/drawing/2014/main" val="3257517047"/>
                    </a:ext>
                  </a:extLst>
                </a:gridCol>
              </a:tblGrid>
              <a:tr h="541963">
                <a:tc rowSpan="3">
                  <a:txBody>
                    <a:bodyPr/>
                    <a:lstStyle/>
                    <a:p>
                      <a:pPr algn="ctr">
                        <a:lnSpc>
                          <a:spcPct val="100000"/>
                        </a:lnSpc>
                        <a:spcBef>
                          <a:spcPts val="0"/>
                        </a:spcBef>
                        <a:spcAft>
                          <a:spcPts val="0"/>
                        </a:spcAft>
                      </a:pPr>
                      <a:endParaRPr lang="cs-CZ"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endParaRPr>
                    </a:p>
                    <a:p>
                      <a:pPr algn="ctr">
                        <a:lnSpc>
                          <a:spcPct val="100000"/>
                        </a:lnSpc>
                        <a:spcBef>
                          <a:spcPts val="0"/>
                        </a:spcBef>
                        <a:spcAft>
                          <a:spcPts val="0"/>
                        </a:spcAft>
                      </a:pPr>
                      <a:endParaRPr lang="cs-CZ"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endParaRPr>
                    </a:p>
                    <a:p>
                      <a:pPr algn="ctr">
                        <a:lnSpc>
                          <a:spcPct val="100000"/>
                        </a:lnSpc>
                        <a:spcBef>
                          <a:spcPts val="0"/>
                        </a:spcBef>
                        <a:spcAft>
                          <a:spcPts val="0"/>
                        </a:spcAft>
                      </a:pPr>
                      <a:endParaRPr lang="cs-CZ"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endParaRPr>
                    </a:p>
                    <a:p>
                      <a:pPr algn="ctr">
                        <a:lnSpc>
                          <a:spcPct val="100000"/>
                        </a:lnSpc>
                        <a:spcBef>
                          <a:spcPts val="0"/>
                        </a:spcBef>
                        <a:spcAft>
                          <a:spcPts val="0"/>
                        </a:spcAft>
                      </a:pPr>
                      <a:endParaRPr lang="cs-CZ"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endParaRPr>
                    </a:p>
                    <a:p>
                      <a:pPr algn="ctr">
                        <a:lnSpc>
                          <a:spcPct val="100000"/>
                        </a:lnSpc>
                        <a:spcBef>
                          <a:spcPts val="0"/>
                        </a:spcBef>
                        <a:spcAft>
                          <a:spcPts val="0"/>
                        </a:spcAft>
                      </a:pPr>
                      <a:endParaRPr lang="cs-CZ"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endParaRPr>
                    </a:p>
                    <a:p>
                      <a:pPr algn="ctr">
                        <a:lnSpc>
                          <a:spcPct val="100000"/>
                        </a:lnSpc>
                        <a:spcBef>
                          <a:spcPts val="0"/>
                        </a:spcBef>
                        <a:spcAft>
                          <a:spcPts val="0"/>
                        </a:spcAft>
                      </a:pPr>
                      <a:r>
                        <a:rPr lang="en-US"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RESEARCHERS</a:t>
                      </a:r>
                      <a:endParaRPr lang="cs-CZ" sz="18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gridSpan="2">
                  <a:txBody>
                    <a:bodyPr/>
                    <a:lstStyle/>
                    <a:p>
                      <a:pPr algn="ctr">
                        <a:lnSpc>
                          <a:spcPct val="107000"/>
                        </a:lnSpc>
                        <a:spcAft>
                          <a:spcPts val="0"/>
                        </a:spcAft>
                      </a:pPr>
                      <a:r>
                        <a:rPr lang="en-US" sz="16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201</a:t>
                      </a:r>
                      <a:r>
                        <a:rPr lang="cs-CZ" sz="16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9</a:t>
                      </a:r>
                      <a:r>
                        <a:rPr lang="en-US" sz="16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t>
                      </a:r>
                      <a:r>
                        <a:rPr lang="cs-CZ" sz="16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r>
                      <a:br>
                        <a:rPr lang="cs-CZ" sz="16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br>
                      <a:r>
                        <a:rPr lang="en-US"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a:t>
                      </a:r>
                      <a:r>
                        <a:rPr lang="en-US"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s</a:t>
                      </a:r>
                      <a:r>
                        <a:rPr lang="cs-CZ" sz="1400" b="1" dirty="0" err="1"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tatus</a:t>
                      </a:r>
                      <a:r>
                        <a:rPr lang="cs-CZ"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t>
                      </a:r>
                      <a:r>
                        <a:rPr lang="cs-CZ"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as</a:t>
                      </a:r>
                      <a:r>
                        <a:rPr lang="cs-CZ" sz="1400" b="1" baseline="0"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t>
                      </a:r>
                      <a:r>
                        <a:rPr lang="cs-CZ" sz="1400" b="1" baseline="0" dirty="0" err="1">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of</a:t>
                      </a:r>
                      <a:r>
                        <a:rPr lang="en-US"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t>
                      </a:r>
                      <a:r>
                        <a:rPr lang="cs-CZ"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Dec</a:t>
                      </a:r>
                      <a:r>
                        <a:rPr lang="cs-CZ" sz="1400" b="1" baseline="0"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t>
                      </a:r>
                      <a:r>
                        <a:rPr lang="en-US"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31</a:t>
                      </a:r>
                      <a:r>
                        <a:rPr lang="cs-CZ"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t>
                      </a:r>
                      <a:r>
                        <a:rPr lang="en-US"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201</a:t>
                      </a:r>
                      <a:r>
                        <a:rPr lang="cs-CZ"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9</a:t>
                      </a:r>
                      <a:r>
                        <a:rPr lang="en-US"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a:t>
                      </a:r>
                      <a:endParaRPr lang="cs-CZ" sz="18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hMerge="1">
                  <a:txBody>
                    <a:bodyPr/>
                    <a:lstStyle/>
                    <a:p>
                      <a:endParaRPr lang="cs-CZ"/>
                    </a:p>
                  </a:txBody>
                  <a:tcPr/>
                </a:tc>
                <a:tc gridSpan="2">
                  <a:txBody>
                    <a:bodyPr/>
                    <a:lstStyle/>
                    <a:p>
                      <a:pPr algn="ctr">
                        <a:lnSpc>
                          <a:spcPct val="107000"/>
                        </a:lnSpc>
                        <a:spcAft>
                          <a:spcPts val="0"/>
                        </a:spcAft>
                      </a:pPr>
                      <a:r>
                        <a:rPr lang="en-US" sz="16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20</a:t>
                      </a:r>
                      <a:r>
                        <a:rPr lang="cs-CZ" sz="16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20</a:t>
                      </a:r>
                      <a:r>
                        <a:rPr lang="en-US" sz="16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t>
                      </a:r>
                      <a:r>
                        <a:rPr lang="cs-CZ" sz="16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r>
                      <a:br>
                        <a:rPr lang="cs-CZ" sz="16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br>
                      <a:r>
                        <a:rPr lang="en-US"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a:t>
                      </a:r>
                      <a:r>
                        <a:rPr lang="cs-CZ"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status </a:t>
                      </a:r>
                      <a:r>
                        <a:rPr lang="cs-CZ"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as </a:t>
                      </a:r>
                      <a:r>
                        <a:rPr lang="cs-CZ" sz="1400" b="1" dirty="0" err="1">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of</a:t>
                      </a:r>
                      <a:r>
                        <a:rPr lang="en-US"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t>
                      </a:r>
                      <a:r>
                        <a:rPr lang="cs-CZ"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Dec </a:t>
                      </a:r>
                      <a:r>
                        <a:rPr lang="cs-CZ"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7, </a:t>
                      </a:r>
                      <a:r>
                        <a:rPr lang="en-US"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20</a:t>
                      </a:r>
                      <a:r>
                        <a:rPr lang="cs-CZ"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20</a:t>
                      </a:r>
                      <a:r>
                        <a:rPr lang="en-US"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a:t>
                      </a:r>
                      <a:endParaRPr lang="cs-CZ" sz="18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hMerge="1">
                  <a:txBody>
                    <a:bodyPr/>
                    <a:lstStyle/>
                    <a:p>
                      <a:endParaRPr lang="cs-CZ"/>
                    </a:p>
                  </a:txBody>
                  <a:tcPr/>
                </a:tc>
                <a:extLst>
                  <a:ext uri="{0D108BD9-81ED-4DB2-BD59-A6C34878D82A}">
                    <a16:rowId xmlns:a16="http://schemas.microsoft.com/office/drawing/2014/main" val="290213124"/>
                  </a:ext>
                </a:extLst>
              </a:tr>
              <a:tr h="595589">
                <a:tc vMerge="1">
                  <a:txBody>
                    <a:bodyPr/>
                    <a:lstStyle/>
                    <a:p>
                      <a:endParaRPr lang="cs-CZ"/>
                    </a:p>
                  </a:txBody>
                  <a:tcPr/>
                </a:tc>
                <a:tc>
                  <a:txBody>
                    <a:bodyPr/>
                    <a:lstStyle/>
                    <a:p>
                      <a:pPr algn="ctr">
                        <a:lnSpc>
                          <a:spcPct val="107000"/>
                        </a:lnSpc>
                        <a:spcAft>
                          <a:spcPts val="0"/>
                        </a:spcAft>
                      </a:pPr>
                      <a:r>
                        <a:rPr lang="en-US"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NUMBER </a:t>
                      </a:r>
                      <a:r>
                        <a:rPr lang="cs-CZ"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r>
                      <a:br>
                        <a:rPr lang="cs-CZ"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br>
                      <a:r>
                        <a:rPr lang="en-US"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OF </a:t>
                      </a:r>
                      <a:r>
                        <a:rPr lang="en-US"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PERSONS</a:t>
                      </a:r>
                      <a:endParaRPr lang="cs-CZ" sz="18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lnSpc>
                          <a:spcPct val="107000"/>
                        </a:lnSpc>
                        <a:spcAft>
                          <a:spcPts val="0"/>
                        </a:spcAft>
                      </a:pPr>
                      <a:r>
                        <a:rPr lang="en-US"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FTE</a:t>
                      </a:r>
                      <a:endParaRPr lang="cs-CZ" sz="18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lnSpc>
                          <a:spcPct val="107000"/>
                        </a:lnSpc>
                        <a:spcAft>
                          <a:spcPts val="0"/>
                        </a:spcAft>
                      </a:pPr>
                      <a:r>
                        <a:rPr lang="en-US"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NUMBER </a:t>
                      </a:r>
                      <a:r>
                        <a:rPr lang="cs-CZ"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r>
                      <a:br>
                        <a:rPr lang="cs-CZ"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br>
                      <a:r>
                        <a:rPr lang="en-US" sz="14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OF </a:t>
                      </a:r>
                      <a:r>
                        <a:rPr lang="en-US"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PERSONS</a:t>
                      </a:r>
                      <a:endParaRPr lang="cs-CZ" sz="18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lnSpc>
                          <a:spcPct val="107000"/>
                        </a:lnSpc>
                        <a:spcAft>
                          <a:spcPts val="0"/>
                        </a:spcAft>
                      </a:pPr>
                      <a:r>
                        <a:rPr lang="en-US" sz="1400" b="1" dirty="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FTE</a:t>
                      </a:r>
                      <a:endParaRPr lang="cs-CZ" sz="18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extLst>
                  <a:ext uri="{0D108BD9-81ED-4DB2-BD59-A6C34878D82A}">
                    <a16:rowId xmlns:a16="http://schemas.microsoft.com/office/drawing/2014/main" val="55707513"/>
                  </a:ext>
                </a:extLst>
              </a:tr>
              <a:tr h="536055">
                <a:tc vMerge="1">
                  <a:txBody>
                    <a:bodyPr/>
                    <a:lstStyle/>
                    <a:p>
                      <a:endParaRPr lang="cs-CZ"/>
                    </a:p>
                  </a:txBody>
                  <a:tcPr/>
                </a:tc>
                <a:tc>
                  <a:txBody>
                    <a:bodyPr/>
                    <a:lstStyle/>
                    <a:p>
                      <a:pPr algn="r">
                        <a:lnSpc>
                          <a:spcPct val="107000"/>
                        </a:lnSpc>
                        <a:spcAft>
                          <a:spcPts val="0"/>
                        </a:spcAft>
                      </a:pPr>
                      <a:r>
                        <a:rPr lang="en-US" sz="2000" b="1"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11</a:t>
                      </a:r>
                      <a:r>
                        <a:rPr lang="cs-CZ" sz="2000" b="1"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9</a:t>
                      </a:r>
                      <a:endParaRPr lang="cs-CZ" sz="14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en-US" sz="2000" b="1"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7</a:t>
                      </a:r>
                      <a:r>
                        <a:rPr lang="cs-CZ" sz="2000" b="1"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6.6</a:t>
                      </a:r>
                      <a:r>
                        <a:rPr lang="en-US" sz="2000" b="1"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8</a:t>
                      </a:r>
                      <a:endParaRPr lang="cs-CZ" sz="14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en-US" sz="2000" b="1"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11</a:t>
                      </a:r>
                      <a:r>
                        <a:rPr lang="cs-CZ" sz="2000" b="1"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4</a:t>
                      </a:r>
                      <a:endParaRPr lang="cs-CZ" sz="14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en-US" sz="2000" b="1"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7</a:t>
                      </a:r>
                      <a:r>
                        <a:rPr lang="cs-CZ" sz="2000" b="1"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7.69</a:t>
                      </a:r>
                      <a:endParaRPr lang="cs-CZ" sz="14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58852578"/>
                  </a:ext>
                </a:extLst>
              </a:tr>
              <a:tr h="536055">
                <a:tc>
                  <a:txBody>
                    <a:bodyPr/>
                    <a:lstStyle/>
                    <a:p>
                      <a:pPr marL="215900" algn="l">
                        <a:lnSpc>
                          <a:spcPct val="107000"/>
                        </a:lnSpc>
                        <a:spcAft>
                          <a:spcPts val="0"/>
                        </a:spcAft>
                      </a:pPr>
                      <a:r>
                        <a:rPr lang="cs-CZ" sz="1400" b="0" dirty="0"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P</a:t>
                      </a:r>
                      <a:r>
                        <a:rPr lang="en-US" sz="1400" b="0" dirty="0" err="1"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rof</a:t>
                      </a:r>
                      <a:r>
                        <a:rPr lang="en-US" sz="1400" b="0" dirty="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t>
                      </a:r>
                      <a:endParaRPr lang="cs-CZ" sz="1800" b="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18000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r">
                        <a:lnSpc>
                          <a:spcPct val="107000"/>
                        </a:lnSpc>
                        <a:spcAft>
                          <a:spcPts val="0"/>
                        </a:spcAft>
                      </a:pPr>
                      <a:r>
                        <a:rPr lang="en-US" sz="2000"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6</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en-US" sz="2000"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3</a:t>
                      </a:r>
                      <a:r>
                        <a:rPr lang="cs-CZ" sz="2000"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a:t>
                      </a:r>
                      <a:r>
                        <a:rPr lang="en-US" sz="2000"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2</a:t>
                      </a:r>
                      <a:r>
                        <a:rPr lang="cs-CZ" sz="2000"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0</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7</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4.</a:t>
                      </a:r>
                      <a:r>
                        <a:rPr lang="en-US"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2</a:t>
                      </a: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9</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43746490"/>
                  </a:ext>
                </a:extLst>
              </a:tr>
              <a:tr h="536055">
                <a:tc>
                  <a:txBody>
                    <a:bodyPr/>
                    <a:lstStyle/>
                    <a:p>
                      <a:pPr marL="215900" algn="l">
                        <a:lnSpc>
                          <a:spcPct val="107000"/>
                        </a:lnSpc>
                        <a:spcAft>
                          <a:spcPts val="0"/>
                        </a:spcAft>
                      </a:pPr>
                      <a:r>
                        <a:rPr lang="en-US" sz="1400" dirty="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Assoc. Prof.</a:t>
                      </a:r>
                      <a:endParaRPr lang="cs-CZ" sz="18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18000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r">
                        <a:lnSpc>
                          <a:spcPct val="107000"/>
                        </a:lnSpc>
                        <a:spcAft>
                          <a:spcPts val="0"/>
                        </a:spcAft>
                      </a:pPr>
                      <a:r>
                        <a:rPr lang="en-US"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1</a:t>
                      </a: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6</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cs-CZ" sz="2000"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8.40</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en-US"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1</a:t>
                      </a: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4</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7.45</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6473005"/>
                  </a:ext>
                </a:extLst>
              </a:tr>
              <a:tr h="536055">
                <a:tc>
                  <a:txBody>
                    <a:bodyPr/>
                    <a:lstStyle/>
                    <a:p>
                      <a:pPr marL="215900" algn="l">
                        <a:lnSpc>
                          <a:spcPct val="107000"/>
                        </a:lnSpc>
                        <a:spcAft>
                          <a:spcPts val="0"/>
                        </a:spcAft>
                      </a:pPr>
                      <a:r>
                        <a:rPr lang="en-US" sz="1400" b="0" dirty="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Ph.D., Dr.</a:t>
                      </a:r>
                      <a:endParaRPr lang="cs-CZ" sz="1800" b="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18000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r">
                        <a:lnSpc>
                          <a:spcPct val="107000"/>
                        </a:lnSpc>
                        <a:spcAft>
                          <a:spcPts val="0"/>
                        </a:spcAft>
                      </a:pPr>
                      <a:r>
                        <a:rPr lang="en-US" sz="2000"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6</a:t>
                      </a:r>
                      <a:r>
                        <a:rPr lang="cs-CZ" sz="2000"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7</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cs-CZ" sz="2000"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51.23</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en-US"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6</a:t>
                      </a: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9</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57.90</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0424908"/>
                  </a:ext>
                </a:extLst>
              </a:tr>
              <a:tr h="536055">
                <a:tc>
                  <a:txBody>
                    <a:bodyPr/>
                    <a:lstStyle/>
                    <a:p>
                      <a:pPr marL="215900" algn="l">
                        <a:lnSpc>
                          <a:spcPct val="107000"/>
                        </a:lnSpc>
                        <a:spcAft>
                          <a:spcPts val="0"/>
                        </a:spcAft>
                      </a:pPr>
                      <a:r>
                        <a:rPr lang="en-US" sz="1400" dirty="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Ph.D. students</a:t>
                      </a:r>
                      <a:endParaRPr lang="cs-CZ" sz="18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18000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r">
                        <a:lnSpc>
                          <a:spcPct val="107000"/>
                        </a:lnSpc>
                        <a:spcAft>
                          <a:spcPts val="0"/>
                        </a:spcAft>
                      </a:pP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30</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en-US"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1</a:t>
                      </a: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3.85</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24</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8.05</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9249013"/>
                  </a:ext>
                </a:extLst>
              </a:tr>
              <a:tr h="794117">
                <a:tc>
                  <a:txBody>
                    <a:bodyPr/>
                    <a:lstStyle/>
                    <a:p>
                      <a:pPr algn="ctr">
                        <a:lnSpc>
                          <a:spcPct val="107000"/>
                        </a:lnSpc>
                        <a:spcAft>
                          <a:spcPts val="0"/>
                        </a:spcAft>
                      </a:pPr>
                      <a:r>
                        <a:rPr lang="en-US" sz="1400" b="1" dirty="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ADMINISTRATION, TECHNICIANS</a:t>
                      </a:r>
                      <a:endParaRPr lang="cs-CZ" sz="18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r">
                        <a:lnSpc>
                          <a:spcPct val="107000"/>
                        </a:lnSpc>
                        <a:spcAft>
                          <a:spcPts val="0"/>
                        </a:spcAft>
                      </a:pPr>
                      <a:r>
                        <a:rPr lang="en-US" sz="2000" b="1"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3</a:t>
                      </a:r>
                      <a:r>
                        <a:rPr lang="cs-CZ" sz="2000" b="1"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0</a:t>
                      </a:r>
                      <a:endParaRPr lang="cs-CZ" sz="14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cs-CZ" sz="2000" b="1"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19.0</a:t>
                      </a:r>
                      <a:r>
                        <a:rPr lang="en-US" sz="2000" b="1"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5</a:t>
                      </a:r>
                      <a:endParaRPr lang="cs-CZ" sz="14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cs-CZ" sz="2000" b="1"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28</a:t>
                      </a:r>
                      <a:endParaRPr lang="cs-CZ" sz="14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cs-CZ" sz="2000" b="1"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18.29</a:t>
                      </a:r>
                      <a:endParaRPr lang="cs-CZ" sz="14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445098"/>
                  </a:ext>
                </a:extLst>
              </a:tr>
              <a:tr h="536055">
                <a:tc>
                  <a:txBody>
                    <a:bodyPr/>
                    <a:lstStyle/>
                    <a:p>
                      <a:pPr algn="ctr">
                        <a:lnSpc>
                          <a:spcPct val="107000"/>
                        </a:lnSpc>
                        <a:spcAft>
                          <a:spcPts val="0"/>
                        </a:spcAft>
                      </a:pPr>
                      <a:r>
                        <a:rPr lang="en-US" sz="2000" b="1" dirty="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TOTAL</a:t>
                      </a:r>
                      <a:endParaRPr lang="cs-CZ" sz="28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r">
                        <a:lnSpc>
                          <a:spcPct val="107000"/>
                        </a:lnSpc>
                        <a:spcAft>
                          <a:spcPts val="0"/>
                        </a:spcAft>
                      </a:pPr>
                      <a:r>
                        <a:rPr lang="en-US" sz="2400" b="1"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14</a:t>
                      </a:r>
                      <a:r>
                        <a:rPr lang="cs-CZ" sz="2400" b="1"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9</a:t>
                      </a:r>
                      <a:endParaRPr lang="cs-CZ" sz="16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en-US" sz="2400" b="1"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9</a:t>
                      </a:r>
                      <a:r>
                        <a:rPr lang="cs-CZ" sz="2400" b="1"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5.73</a:t>
                      </a:r>
                      <a:endParaRPr lang="cs-CZ" sz="16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en-US" sz="2400" b="1"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14</a:t>
                      </a:r>
                      <a:r>
                        <a:rPr lang="cs-CZ" sz="2400" b="1"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2</a:t>
                      </a:r>
                      <a:endParaRPr lang="cs-CZ" sz="16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lnSpc>
                          <a:spcPct val="107000"/>
                        </a:lnSpc>
                        <a:spcAft>
                          <a:spcPts val="0"/>
                        </a:spcAft>
                      </a:pPr>
                      <a:r>
                        <a:rPr lang="en-US" sz="2400" b="1" dirty="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9</a:t>
                      </a:r>
                      <a:r>
                        <a:rPr lang="cs-CZ" sz="2400" b="1"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5.98</a:t>
                      </a:r>
                      <a:endParaRPr lang="cs-CZ" sz="16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59135406"/>
                  </a:ext>
                </a:extLst>
              </a:tr>
            </a:tbl>
          </a:graphicData>
        </a:graphic>
      </p:graphicFrame>
      <p:pic>
        <p:nvPicPr>
          <p:cNvPr id="8" name="Obrázek 7"/>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1948395" y="3268391"/>
            <a:ext cx="271818" cy="271818"/>
          </a:xfrm>
          <a:prstGeom prst="rect">
            <a:avLst/>
          </a:prstGeom>
        </p:spPr>
      </p:pic>
      <p:pic>
        <p:nvPicPr>
          <p:cNvPr id="9" name="Obrázek 8"/>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1948395" y="3808897"/>
            <a:ext cx="271818" cy="271818"/>
          </a:xfrm>
          <a:prstGeom prst="rect">
            <a:avLst/>
          </a:prstGeom>
        </p:spPr>
      </p:pic>
      <p:pic>
        <p:nvPicPr>
          <p:cNvPr id="10" name="Obrázek 9"/>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1948395" y="4349403"/>
            <a:ext cx="271818" cy="271818"/>
          </a:xfrm>
          <a:prstGeom prst="rect">
            <a:avLst/>
          </a:prstGeom>
        </p:spPr>
      </p:pic>
      <p:pic>
        <p:nvPicPr>
          <p:cNvPr id="11" name="Obrázek 10"/>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1948395" y="4874671"/>
            <a:ext cx="271818" cy="271818"/>
          </a:xfrm>
          <a:prstGeom prst="rect">
            <a:avLst/>
          </a:prstGeom>
        </p:spPr>
      </p:pic>
    </p:spTree>
    <p:extLst>
      <p:ext uri="{BB962C8B-B14F-4D97-AF65-F5344CB8AC3E}">
        <p14:creationId xmlns:p14="http://schemas.microsoft.com/office/powerpoint/2010/main" val="3208761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CONTENT</a:t>
            </a:r>
            <a:endParaRPr lang="cs-CZ" dirty="0"/>
          </a:p>
        </p:txBody>
      </p:sp>
      <p:sp>
        <p:nvSpPr>
          <p:cNvPr id="3" name="Zástupný symbol pro obsah 2"/>
          <p:cNvSpPr>
            <a:spLocks noGrp="1"/>
          </p:cNvSpPr>
          <p:nvPr>
            <p:ph idx="1"/>
          </p:nvPr>
        </p:nvSpPr>
        <p:spPr>
          <a:xfrm>
            <a:off x="655745" y="1785020"/>
            <a:ext cx="10339316" cy="3963581"/>
          </a:xfrm>
        </p:spPr>
        <p:txBody>
          <a:bodyPr>
            <a:normAutofit/>
          </a:bodyPr>
          <a:lstStyle/>
          <a:p>
            <a:r>
              <a:rPr lang="cs-CZ" sz="2800" dirty="0" smtClean="0"/>
              <a:t>9:00 – </a:t>
            </a:r>
            <a:r>
              <a:rPr lang="cs-CZ" sz="2800" dirty="0"/>
              <a:t>10:00 </a:t>
            </a:r>
            <a:r>
              <a:rPr lang="cs-CZ" sz="2800" dirty="0" err="1" smtClean="0"/>
              <a:t>am</a:t>
            </a:r>
            <a:endParaRPr lang="cs-CZ" sz="2800" dirty="0" smtClean="0"/>
          </a:p>
          <a:p>
            <a:pPr marL="0" indent="0">
              <a:spcAft>
                <a:spcPts val="1200"/>
              </a:spcAft>
              <a:buNone/>
            </a:pPr>
            <a:r>
              <a:rPr lang="en-US" sz="2800" dirty="0" smtClean="0"/>
              <a:t>Course </a:t>
            </a:r>
            <a:r>
              <a:rPr lang="en-US" sz="2800" dirty="0"/>
              <a:t>focused on the acquisition and acceptance of the basic values and principles set out in the mission, vision and strategy of </a:t>
            </a:r>
            <a:r>
              <a:rPr lang="en-US" sz="2800" dirty="0" smtClean="0"/>
              <a:t>UNI/CPS</a:t>
            </a:r>
            <a:r>
              <a:rPr lang="cs-CZ" sz="2800" dirty="0" smtClean="0"/>
              <a:t>.</a:t>
            </a:r>
          </a:p>
          <a:p>
            <a:r>
              <a:rPr lang="cs-CZ" sz="2800" dirty="0" smtClean="0"/>
              <a:t>10:00 – 11:00 </a:t>
            </a:r>
            <a:r>
              <a:rPr lang="cs-CZ" sz="2800" dirty="0" err="1" smtClean="0"/>
              <a:t>am</a:t>
            </a:r>
            <a:endParaRPr lang="cs-CZ" sz="2800" dirty="0"/>
          </a:p>
          <a:p>
            <a:pPr marL="0" indent="0">
              <a:buNone/>
            </a:pPr>
            <a:r>
              <a:rPr lang="cs-CZ" sz="2800" dirty="0" smtClean="0"/>
              <a:t>C</a:t>
            </a:r>
            <a:r>
              <a:rPr lang="en-US" sz="2800" dirty="0" err="1" smtClean="0"/>
              <a:t>ourse</a:t>
            </a:r>
            <a:r>
              <a:rPr lang="en-US" sz="2800" dirty="0" smtClean="0"/>
              <a:t> </a:t>
            </a:r>
            <a:r>
              <a:rPr lang="en-US" sz="2800" dirty="0"/>
              <a:t>focused on the acquisition and acceptance of the basic values and principles set out in the Code of Ethics.</a:t>
            </a:r>
            <a:endParaRPr lang="cs-CZ" sz="2800" dirty="0"/>
          </a:p>
        </p:txBody>
      </p:sp>
      <p:pic>
        <p:nvPicPr>
          <p:cNvPr id="4" name="Obráze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37646" y="426040"/>
            <a:ext cx="5416154" cy="1203731"/>
          </a:xfrm>
          <a:prstGeom prst="rect">
            <a:avLst/>
          </a:prstGeom>
        </p:spPr>
      </p:pic>
      <p:sp>
        <p:nvSpPr>
          <p:cNvPr id="5" name="TextovéPole 4"/>
          <p:cNvSpPr txBox="1"/>
          <p:nvPr/>
        </p:nvSpPr>
        <p:spPr>
          <a:xfrm>
            <a:off x="655745" y="5748601"/>
            <a:ext cx="106980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Project </a:t>
            </a:r>
            <a:r>
              <a:rPr kumimoji="0" lang="cs-CZ" sz="1600" b="0" i="0" u="none" strike="noStrike" kern="1200" cap="none" spc="0" normalizeH="0" baseline="0" noProof="0" dirty="0" err="1" smtClean="0">
                <a:ln>
                  <a:noFill/>
                </a:ln>
                <a:solidFill>
                  <a:srgbClr val="080808"/>
                </a:solidFill>
                <a:effectLst/>
                <a:uLnTx/>
                <a:uFillTx/>
                <a:latin typeface="Segoe UI"/>
                <a:ea typeface="+mn-ea"/>
                <a:cs typeface="+mn-cs"/>
              </a:rPr>
              <a:t>funded</a:t>
            </a: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 </a:t>
            </a:r>
            <a:r>
              <a:rPr kumimoji="0" lang="cs-CZ" sz="1600" b="0" i="0" u="none" strike="noStrike" kern="1200" cap="none" spc="0" normalizeH="0" baseline="0" noProof="0" dirty="0" err="1">
                <a:ln>
                  <a:noFill/>
                </a:ln>
                <a:solidFill>
                  <a:srgbClr val="080808"/>
                </a:solidFill>
                <a:effectLst/>
                <a:uLnTx/>
                <a:uFillTx/>
                <a:latin typeface="Segoe UI"/>
                <a:ea typeface="+mn-ea"/>
                <a:cs typeface="+mn-cs"/>
              </a:rPr>
              <a:t>from</a:t>
            </a:r>
            <a:r>
              <a:rPr kumimoji="0" lang="cs-CZ" sz="1600" b="0" i="0" u="none" strike="noStrike" kern="1200" cap="none" spc="0" normalizeH="0" baseline="0" noProof="0" dirty="0">
                <a:ln>
                  <a:noFill/>
                </a:ln>
                <a:solidFill>
                  <a:srgbClr val="080808"/>
                </a:solidFill>
                <a:effectLst/>
                <a:uLnTx/>
                <a:uFillTx/>
                <a:latin typeface="Segoe UI"/>
                <a:ea typeface="+mn-ea"/>
                <a:cs typeface="+mn-cs"/>
              </a:rPr>
              <a:t> OP </a:t>
            </a: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RDE </a:t>
            </a:r>
            <a:r>
              <a:rPr kumimoji="0" lang="cs-CZ" sz="1600" b="1" i="0" u="none" strike="noStrike" kern="1200" cap="none" spc="0" normalizeH="0" baseline="0" noProof="0" dirty="0" err="1" smtClean="0">
                <a:ln>
                  <a:noFill/>
                </a:ln>
                <a:solidFill>
                  <a:srgbClr val="080808"/>
                </a:solidFill>
                <a:effectLst/>
                <a:uLnTx/>
                <a:uFillTx/>
                <a:latin typeface="Segoe UI"/>
                <a:ea typeface="+mn-ea"/>
                <a:cs typeface="+mn-cs"/>
              </a:rPr>
              <a:t>The</a:t>
            </a:r>
            <a:r>
              <a:rPr kumimoji="0" lang="cs-CZ" sz="1600" b="1" i="0" u="none" strike="noStrike" kern="1200" cap="none" spc="0" normalizeH="0" baseline="0" noProof="0" dirty="0" smtClean="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Development</a:t>
            </a:r>
            <a:r>
              <a:rPr kumimoji="0" lang="cs-CZ" sz="1600" b="1" i="0" u="none" strike="noStrike" kern="1200" cap="none" spc="0" normalizeH="0" baseline="0" noProof="0" dirty="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of</a:t>
            </a:r>
            <a:r>
              <a:rPr kumimoji="0" lang="cs-CZ" sz="1600" b="1" i="0" u="none" strike="noStrike" kern="1200" cap="none" spc="0" normalizeH="0" baseline="0" noProof="0" dirty="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Capacity</a:t>
            </a:r>
            <a:r>
              <a:rPr kumimoji="0" lang="cs-CZ" sz="1600" b="1" i="0" u="none" strike="noStrike" kern="1200" cap="none" spc="0" normalizeH="0" baseline="0" noProof="0" dirty="0">
                <a:ln>
                  <a:noFill/>
                </a:ln>
                <a:solidFill>
                  <a:srgbClr val="080808"/>
                </a:solidFill>
                <a:effectLst/>
                <a:uLnTx/>
                <a:uFillTx/>
                <a:latin typeface="Segoe UI"/>
                <a:ea typeface="+mn-ea"/>
                <a:cs typeface="+mn-cs"/>
              </a:rPr>
              <a:t> for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Research</a:t>
            </a:r>
            <a:r>
              <a:rPr kumimoji="0" lang="cs-CZ" sz="1600" b="1" i="0" u="none" strike="noStrike" kern="1200" cap="none" spc="0" normalizeH="0" baseline="0" noProof="0" dirty="0">
                <a:ln>
                  <a:noFill/>
                </a:ln>
                <a:solidFill>
                  <a:srgbClr val="080808"/>
                </a:solidFill>
                <a:effectLst/>
                <a:uLnTx/>
                <a:uFillTx/>
                <a:latin typeface="Segoe UI"/>
                <a:ea typeface="+mn-ea"/>
                <a:cs typeface="+mn-cs"/>
              </a:rPr>
              <a:t> and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Development</a:t>
            </a:r>
            <a:r>
              <a:rPr kumimoji="0" lang="cs-CZ" sz="1600" b="1" i="0" u="none" strike="noStrike" kern="1200" cap="none" spc="0" normalizeH="0" baseline="0" noProof="0" dirty="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of</a:t>
            </a:r>
            <a:r>
              <a:rPr kumimoji="0" lang="cs-CZ" sz="1600" b="1" i="0" u="none" strike="noStrike" kern="1200" cap="none" spc="0" normalizeH="0" baseline="0" noProof="0" dirty="0">
                <a:ln>
                  <a:noFill/>
                </a:ln>
                <a:solidFill>
                  <a:srgbClr val="080808"/>
                </a:solidFill>
                <a:effectLst/>
                <a:uLnTx/>
                <a:uFillTx/>
                <a:latin typeface="Segoe UI"/>
                <a:ea typeface="+mn-ea"/>
                <a:cs typeface="+mn-cs"/>
              </a:rPr>
              <a:t> TBU in </a:t>
            </a:r>
            <a:r>
              <a:rPr kumimoji="0" lang="cs-CZ" sz="1600" b="1" i="0" u="none" strike="noStrike" kern="1200" cap="none" spc="0" normalizeH="0" baseline="0" noProof="0" dirty="0" smtClean="0">
                <a:ln>
                  <a:noFill/>
                </a:ln>
                <a:solidFill>
                  <a:srgbClr val="080808"/>
                </a:solidFill>
                <a:effectLst/>
                <a:uLnTx/>
                <a:uFillTx/>
                <a:latin typeface="Segoe UI"/>
                <a:ea typeface="+mn-ea"/>
                <a:cs typeface="+mn-cs"/>
              </a:rPr>
              <a:t>Zlín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CZ. 02. 2. 69 / 0.0 / 0.0 / 16_028 / 0006243.</a:t>
            </a:r>
            <a:endParaRPr kumimoji="0" lang="cs-CZ" sz="1600" b="0" i="0" u="none" strike="noStrike" kern="1200" cap="none" spc="0" normalizeH="0" baseline="0" noProof="0" dirty="0">
              <a:ln>
                <a:noFill/>
              </a:ln>
              <a:solidFill>
                <a:srgbClr val="080808"/>
              </a:solidFill>
              <a:effectLst/>
              <a:uLnTx/>
              <a:uFillTx/>
              <a:latin typeface="Segoe UI"/>
              <a:ea typeface="+mn-ea"/>
              <a:cs typeface="+mn-cs"/>
            </a:endParaRPr>
          </a:p>
        </p:txBody>
      </p:sp>
    </p:spTree>
    <p:extLst>
      <p:ext uri="{BB962C8B-B14F-4D97-AF65-F5344CB8AC3E}">
        <p14:creationId xmlns:p14="http://schemas.microsoft.com/office/powerpoint/2010/main" val="3649621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CAREER ADVANCEMENT</a:t>
            </a:r>
            <a:endParaRPr lang="cs-CZ" dirty="0"/>
          </a:p>
        </p:txBody>
      </p:sp>
      <p:sp>
        <p:nvSpPr>
          <p:cNvPr id="3" name="Zástupný symbol pro obsah 2"/>
          <p:cNvSpPr>
            <a:spLocks noGrp="1"/>
          </p:cNvSpPr>
          <p:nvPr>
            <p:ph idx="1"/>
          </p:nvPr>
        </p:nvSpPr>
        <p:spPr>
          <a:xfrm>
            <a:off x="1014484" y="1825625"/>
            <a:ext cx="10036693" cy="4351338"/>
          </a:xfrm>
        </p:spPr>
        <p:txBody>
          <a:bodyPr>
            <a:noAutofit/>
          </a:bodyPr>
          <a:lstStyle/>
          <a:p>
            <a:pPr algn="just">
              <a:spcAft>
                <a:spcPts val="1200"/>
              </a:spcAft>
            </a:pPr>
            <a:r>
              <a:rPr lang="en-US" sz="2600" dirty="0">
                <a:solidFill>
                  <a:srgbClr val="46505A"/>
                </a:solidFill>
              </a:rPr>
              <a:t>For the purposes of career advancement, the evaluation </a:t>
            </a:r>
            <a:r>
              <a:rPr lang="cs-CZ" sz="2600" dirty="0" smtClean="0">
                <a:solidFill>
                  <a:srgbClr val="46505A"/>
                </a:solidFill>
              </a:rPr>
              <a:t/>
            </a:r>
            <a:br>
              <a:rPr lang="cs-CZ" sz="2600" dirty="0" smtClean="0">
                <a:solidFill>
                  <a:srgbClr val="46505A"/>
                </a:solidFill>
              </a:rPr>
            </a:br>
            <a:r>
              <a:rPr lang="en-US" sz="2600" dirty="0" smtClean="0">
                <a:solidFill>
                  <a:srgbClr val="46505A"/>
                </a:solidFill>
              </a:rPr>
              <a:t>and </a:t>
            </a:r>
            <a:r>
              <a:rPr lang="en-US" sz="2600" dirty="0">
                <a:solidFill>
                  <a:srgbClr val="46505A"/>
                </a:solidFill>
              </a:rPr>
              <a:t>subsequent reevaluation of the results achieved </a:t>
            </a:r>
            <a:r>
              <a:rPr lang="cs-CZ" sz="2600" dirty="0" smtClean="0">
                <a:solidFill>
                  <a:srgbClr val="46505A"/>
                </a:solidFill>
              </a:rPr>
              <a:t/>
            </a:r>
            <a:br>
              <a:rPr lang="cs-CZ" sz="2600" dirty="0" smtClean="0">
                <a:solidFill>
                  <a:srgbClr val="46505A"/>
                </a:solidFill>
              </a:rPr>
            </a:br>
            <a:r>
              <a:rPr lang="en-US" sz="2600" dirty="0" smtClean="0">
                <a:solidFill>
                  <a:srgbClr val="46505A"/>
                </a:solidFill>
              </a:rPr>
              <a:t>by </a:t>
            </a:r>
            <a:r>
              <a:rPr lang="en-US" sz="2600" dirty="0">
                <a:solidFill>
                  <a:srgbClr val="46505A"/>
                </a:solidFill>
              </a:rPr>
              <a:t>researchers shall be carried out regularly every three years</a:t>
            </a:r>
            <a:r>
              <a:rPr lang="en-US" sz="2600" dirty="0" smtClean="0">
                <a:solidFill>
                  <a:srgbClr val="46505A"/>
                </a:solidFill>
              </a:rPr>
              <a:t>.</a:t>
            </a:r>
            <a:endParaRPr lang="cs-CZ" sz="2600" dirty="0" smtClean="0">
              <a:solidFill>
                <a:srgbClr val="46505A"/>
              </a:solidFill>
            </a:endParaRPr>
          </a:p>
          <a:p>
            <a:pPr algn="just">
              <a:spcAft>
                <a:spcPts val="1200"/>
              </a:spcAft>
            </a:pPr>
            <a:r>
              <a:rPr lang="en-US" sz="2600" dirty="0">
                <a:solidFill>
                  <a:srgbClr val="46505A"/>
                </a:solidFill>
              </a:rPr>
              <a:t>The researcher may request the Director of UNI to re-classify themselves to a higher level of employment</a:t>
            </a:r>
            <a:r>
              <a:rPr lang="en-US" sz="2600" dirty="0" smtClean="0">
                <a:solidFill>
                  <a:srgbClr val="46505A"/>
                </a:solidFill>
              </a:rPr>
              <a:t>.</a:t>
            </a:r>
            <a:endParaRPr lang="cs-CZ" sz="2600" dirty="0" smtClean="0">
              <a:solidFill>
                <a:srgbClr val="46505A"/>
              </a:solidFill>
            </a:endParaRPr>
          </a:p>
          <a:p>
            <a:pPr algn="just">
              <a:spcAft>
                <a:spcPts val="1200"/>
              </a:spcAft>
            </a:pPr>
            <a:r>
              <a:rPr lang="en-US" sz="2600" dirty="0">
                <a:solidFill>
                  <a:srgbClr val="46505A"/>
                </a:solidFill>
              </a:rPr>
              <a:t>The relevance of the application for reclassifying a person </a:t>
            </a:r>
            <a:r>
              <a:rPr lang="cs-CZ" sz="2600" dirty="0" smtClean="0">
                <a:solidFill>
                  <a:srgbClr val="46505A"/>
                </a:solidFill>
              </a:rPr>
              <a:t/>
            </a:r>
            <a:br>
              <a:rPr lang="cs-CZ" sz="2600" dirty="0" smtClean="0">
                <a:solidFill>
                  <a:srgbClr val="46505A"/>
                </a:solidFill>
              </a:rPr>
            </a:br>
            <a:r>
              <a:rPr lang="en-US" sz="2600" dirty="0" smtClean="0">
                <a:solidFill>
                  <a:srgbClr val="46505A"/>
                </a:solidFill>
              </a:rPr>
              <a:t>to </a:t>
            </a:r>
            <a:r>
              <a:rPr lang="en-US" sz="2600" dirty="0">
                <a:solidFill>
                  <a:srgbClr val="46505A"/>
                </a:solidFill>
              </a:rPr>
              <a:t>a higher level of employment shall be assessed </a:t>
            </a:r>
            <a:r>
              <a:rPr lang="cs-CZ" sz="2600" dirty="0" smtClean="0">
                <a:solidFill>
                  <a:srgbClr val="46505A"/>
                </a:solidFill>
              </a:rPr>
              <a:t/>
            </a:r>
            <a:br>
              <a:rPr lang="cs-CZ" sz="2600" dirty="0" smtClean="0">
                <a:solidFill>
                  <a:srgbClr val="46505A"/>
                </a:solidFill>
              </a:rPr>
            </a:br>
            <a:r>
              <a:rPr lang="en-US" sz="2600" dirty="0" smtClean="0">
                <a:solidFill>
                  <a:srgbClr val="46505A"/>
                </a:solidFill>
              </a:rPr>
              <a:t>by </a:t>
            </a:r>
            <a:r>
              <a:rPr lang="en-US" sz="2600" dirty="0">
                <a:solidFill>
                  <a:srgbClr val="46505A"/>
                </a:solidFill>
              </a:rPr>
              <a:t>the Evaluation Committee (the “Committee”), which shall deliver its position to the Director of UNI</a:t>
            </a:r>
            <a:r>
              <a:rPr lang="en-US" sz="2600" dirty="0" smtClean="0">
                <a:solidFill>
                  <a:srgbClr val="46505A"/>
                </a:solidFill>
              </a:rPr>
              <a:t>.</a:t>
            </a:r>
            <a:endParaRPr lang="cs-CZ" sz="2600" dirty="0">
              <a:solidFill>
                <a:srgbClr val="46505A"/>
              </a:solidFill>
            </a:endParaRPr>
          </a:p>
        </p:txBody>
      </p:sp>
    </p:spTree>
    <p:extLst>
      <p:ext uri="{BB962C8B-B14F-4D97-AF65-F5344CB8AC3E}">
        <p14:creationId xmlns:p14="http://schemas.microsoft.com/office/powerpoint/2010/main" val="250386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CAREER EVALUATION CRITERIA</a:t>
            </a:r>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3114119614"/>
              </p:ext>
            </p:extLst>
          </p:nvPr>
        </p:nvGraphicFramePr>
        <p:xfrm>
          <a:off x="1014484" y="1690688"/>
          <a:ext cx="9468000" cy="3401850"/>
        </p:xfrm>
        <a:graphic>
          <a:graphicData uri="http://schemas.openxmlformats.org/drawingml/2006/table">
            <a:tbl>
              <a:tblPr firstRow="1" firstCol="1" bandRow="1"/>
              <a:tblGrid>
                <a:gridCol w="2520000">
                  <a:extLst>
                    <a:ext uri="{9D8B030D-6E8A-4147-A177-3AD203B41FA5}">
                      <a16:colId xmlns:a16="http://schemas.microsoft.com/office/drawing/2014/main" val="3274122308"/>
                    </a:ext>
                  </a:extLst>
                </a:gridCol>
                <a:gridCol w="1944000">
                  <a:extLst>
                    <a:ext uri="{9D8B030D-6E8A-4147-A177-3AD203B41FA5}">
                      <a16:colId xmlns:a16="http://schemas.microsoft.com/office/drawing/2014/main" val="4084487161"/>
                    </a:ext>
                  </a:extLst>
                </a:gridCol>
                <a:gridCol w="1944000">
                  <a:extLst>
                    <a:ext uri="{9D8B030D-6E8A-4147-A177-3AD203B41FA5}">
                      <a16:colId xmlns:a16="http://schemas.microsoft.com/office/drawing/2014/main" val="3423497061"/>
                    </a:ext>
                  </a:extLst>
                </a:gridCol>
                <a:gridCol w="3060000">
                  <a:extLst>
                    <a:ext uri="{9D8B030D-6E8A-4147-A177-3AD203B41FA5}">
                      <a16:colId xmlns:a16="http://schemas.microsoft.com/office/drawing/2014/main" val="2231321550"/>
                    </a:ext>
                  </a:extLst>
                </a:gridCol>
              </a:tblGrid>
              <a:tr h="536055">
                <a:tc>
                  <a:txBody>
                    <a:bodyPr/>
                    <a:lstStyle/>
                    <a:p>
                      <a:pPr algn="ctr">
                        <a:lnSpc>
                          <a:spcPct val="107000"/>
                        </a:lnSpc>
                        <a:spcAft>
                          <a:spcPts val="0"/>
                        </a:spcAft>
                      </a:pPr>
                      <a:endParaRPr lang="cs-CZ" sz="20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18000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lnSpc>
                          <a:spcPct val="107000"/>
                        </a:lnSpc>
                        <a:spcAft>
                          <a:spcPts val="0"/>
                        </a:spcAft>
                      </a:pPr>
                      <a:r>
                        <a:rPr lang="cs-CZ" sz="16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JIMP</a:t>
                      </a:r>
                      <a:r>
                        <a:rPr lang="cs-CZ" sz="1600" b="1" baseline="0"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Q1/Q2 * (n)</a:t>
                      </a:r>
                      <a:endParaRPr lang="cs-CZ" sz="20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lnSpc>
                          <a:spcPct val="107000"/>
                        </a:lnSpc>
                        <a:spcAft>
                          <a:spcPts val="0"/>
                        </a:spcAft>
                      </a:pPr>
                      <a:r>
                        <a:rPr lang="cs-CZ" sz="16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H-index (n)</a:t>
                      </a:r>
                      <a:endParaRPr lang="cs-CZ" sz="20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lnSpc>
                          <a:spcPct val="107000"/>
                        </a:lnSpc>
                        <a:spcAft>
                          <a:spcPts val="0"/>
                        </a:spcAft>
                      </a:pPr>
                      <a:r>
                        <a:rPr lang="cs-CZ" sz="1600" b="1" dirty="0" err="1"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Projects</a:t>
                      </a:r>
                      <a:r>
                        <a:rPr lang="cs-CZ" sz="16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(PB) **</a:t>
                      </a:r>
                      <a:endParaRPr lang="cs-CZ" sz="20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extLst>
                  <a:ext uri="{0D108BD9-81ED-4DB2-BD59-A6C34878D82A}">
                    <a16:rowId xmlns:a16="http://schemas.microsoft.com/office/drawing/2014/main" val="2698875995"/>
                  </a:ext>
                </a:extLst>
              </a:tr>
              <a:tr h="536055">
                <a:tc gridSpan="4">
                  <a:txBody>
                    <a:bodyPr/>
                    <a:lstStyle/>
                    <a:p>
                      <a:pPr marL="215900" algn="ctr">
                        <a:lnSpc>
                          <a:spcPct val="107000"/>
                        </a:lnSpc>
                        <a:spcAft>
                          <a:spcPts val="0"/>
                        </a:spcAft>
                      </a:pPr>
                      <a:r>
                        <a:rPr lang="cs-CZ" sz="1800" b="1" dirty="0"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Job </a:t>
                      </a:r>
                      <a:r>
                        <a:rPr lang="cs-CZ" sz="1800" b="1" dirty="0" err="1"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position</a:t>
                      </a:r>
                      <a:r>
                        <a:rPr lang="cs-CZ" sz="1800" b="1" dirty="0"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t>
                      </a:r>
                      <a:r>
                        <a:rPr lang="cs-CZ" sz="1800" b="1" dirty="0" err="1"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of</a:t>
                      </a:r>
                      <a:r>
                        <a:rPr lang="cs-CZ" sz="1800" b="1" dirty="0"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Senior </a:t>
                      </a:r>
                      <a:r>
                        <a:rPr lang="cs-CZ" sz="1800" b="1" dirty="0" err="1"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researcher</a:t>
                      </a:r>
                      <a:r>
                        <a:rPr lang="cs-CZ" sz="1800" b="1" dirty="0"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 </a:t>
                      </a:r>
                      <a:r>
                        <a:rPr lang="cs-CZ" sz="1800" b="1" dirty="0" err="1"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at</a:t>
                      </a:r>
                      <a:r>
                        <a:rPr lang="cs-CZ" sz="1800" b="1" dirty="0"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least 3 </a:t>
                      </a:r>
                      <a:r>
                        <a:rPr lang="cs-CZ" sz="1800" b="1" dirty="0" err="1"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years</a:t>
                      </a:r>
                      <a:r>
                        <a:rPr lang="cs-CZ" sz="1800" b="1" baseline="0" dirty="0"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as Junior </a:t>
                      </a:r>
                      <a:r>
                        <a:rPr lang="cs-CZ" sz="1800" b="1" baseline="0" dirty="0" err="1"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researcher</a:t>
                      </a:r>
                      <a:r>
                        <a:rPr lang="en-US" sz="1800" b="1" dirty="0"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t>
                      </a:r>
                      <a:endParaRPr lang="cs-CZ" sz="24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18000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hMerge="1">
                  <a:txBody>
                    <a:bodyPr/>
                    <a:lstStyle/>
                    <a:p>
                      <a:pPr algn="r">
                        <a:lnSpc>
                          <a:spcPct val="107000"/>
                        </a:lnSpc>
                        <a:spcAft>
                          <a:spcPts val="0"/>
                        </a:spcAft>
                      </a:pP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r">
                        <a:lnSpc>
                          <a:spcPct val="107000"/>
                        </a:lnSpc>
                        <a:spcAft>
                          <a:spcPts val="0"/>
                        </a:spcAft>
                      </a:pP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r">
                        <a:lnSpc>
                          <a:spcPct val="107000"/>
                        </a:lnSpc>
                        <a:spcAft>
                          <a:spcPts val="0"/>
                        </a:spcAft>
                      </a:pP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43746490"/>
                  </a:ext>
                </a:extLst>
              </a:tr>
              <a:tr h="536055">
                <a:tc>
                  <a:txBody>
                    <a:bodyPr/>
                    <a:lstStyle/>
                    <a:p>
                      <a:pPr marL="215900" algn="l">
                        <a:lnSpc>
                          <a:spcPct val="107000"/>
                        </a:lnSpc>
                        <a:spcAft>
                          <a:spcPts val="0"/>
                        </a:spcAft>
                      </a:pPr>
                      <a:r>
                        <a:rPr lang="cs-CZ" sz="1600" b="1" dirty="0"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Senior </a:t>
                      </a:r>
                      <a:r>
                        <a:rPr lang="cs-CZ" sz="1600" b="1" dirty="0" err="1"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researcher</a:t>
                      </a:r>
                      <a:endParaRPr lang="cs-CZ" sz="20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18000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lnSpc>
                          <a:spcPct val="107000"/>
                        </a:lnSpc>
                        <a:spcAft>
                          <a:spcPts val="0"/>
                        </a:spcAft>
                      </a:pPr>
                      <a:r>
                        <a:rPr lang="en-US"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≥1</a:t>
                      </a: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2</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≥8</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US"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a:t>
                      </a: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300</a:t>
                      </a:r>
                    </a:p>
                    <a:p>
                      <a:pPr algn="ctr">
                        <a:lnSpc>
                          <a:spcPct val="107000"/>
                        </a:lnSpc>
                        <a:spcAft>
                          <a:spcPts val="0"/>
                        </a:spcAft>
                      </a:pP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4 projects, including</a:t>
                      </a:r>
                      <a:r>
                        <a:rPr lang="cs-CZ" sz="1400" baseline="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1 case </a:t>
                      </a:r>
                      <a:r>
                        <a:rPr lang="cs-CZ"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a:r>
                      <a:br>
                        <a:rPr lang="cs-CZ"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b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of being a chief</a:t>
                      </a:r>
                      <a:r>
                        <a:rPr lang="cs-CZ" sz="1400" baseline="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project</a:t>
                      </a:r>
                      <a:r>
                        <a:rPr lang="cs-CZ" sz="1400" baseline="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investigator for</a:t>
                      </a:r>
                      <a:r>
                        <a:rPr lang="cs-CZ" sz="1400" baseline="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TBU</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6473005"/>
                  </a:ext>
                </a:extLst>
              </a:tr>
              <a:tr h="536055">
                <a:tc gridSpan="4">
                  <a:txBody>
                    <a:bodyPr/>
                    <a:lstStyle/>
                    <a:p>
                      <a:pPr marL="215900" algn="ctr">
                        <a:lnSpc>
                          <a:spcPct val="107000"/>
                        </a:lnSpc>
                        <a:spcAft>
                          <a:spcPts val="0"/>
                        </a:spcAft>
                      </a:pPr>
                      <a:r>
                        <a:rPr lang="en-US" sz="1800" b="1" dirty="0"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Job position of Principal researcher – at least 3 years as Senior researcher</a:t>
                      </a:r>
                      <a:endParaRPr lang="cs-CZ" sz="24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18000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hMerge="1">
                  <a:txBody>
                    <a:bodyPr/>
                    <a:lstStyle/>
                    <a:p>
                      <a:pPr algn="r">
                        <a:lnSpc>
                          <a:spcPct val="107000"/>
                        </a:lnSpc>
                        <a:spcAft>
                          <a:spcPts val="0"/>
                        </a:spcAft>
                      </a:pP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r">
                        <a:lnSpc>
                          <a:spcPct val="107000"/>
                        </a:lnSpc>
                        <a:spcAft>
                          <a:spcPts val="0"/>
                        </a:spcAft>
                      </a:pP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r">
                        <a:lnSpc>
                          <a:spcPct val="107000"/>
                        </a:lnSpc>
                        <a:spcAft>
                          <a:spcPts val="0"/>
                        </a:spcAft>
                      </a:pP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0424908"/>
                  </a:ext>
                </a:extLst>
              </a:tr>
              <a:tr h="536055">
                <a:tc>
                  <a:txBody>
                    <a:bodyPr/>
                    <a:lstStyle/>
                    <a:p>
                      <a:pPr marL="215900" algn="l">
                        <a:lnSpc>
                          <a:spcPct val="107000"/>
                        </a:lnSpc>
                        <a:spcAft>
                          <a:spcPts val="0"/>
                        </a:spcAft>
                      </a:pPr>
                      <a:r>
                        <a:rPr lang="cs-CZ" sz="1600" b="1" dirty="0" err="1"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Principal</a:t>
                      </a:r>
                      <a:r>
                        <a:rPr lang="cs-CZ" sz="1600" b="1" dirty="0"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t>
                      </a:r>
                      <a:r>
                        <a:rPr lang="cs-CZ" sz="1600" b="1" dirty="0" err="1"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researcher</a:t>
                      </a:r>
                      <a:endParaRPr lang="cs-CZ" sz="20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18000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lnSpc>
                          <a:spcPct val="107000"/>
                        </a:lnSpc>
                        <a:spcAft>
                          <a:spcPts val="0"/>
                        </a:spcAft>
                      </a:pPr>
                      <a:r>
                        <a:rPr lang="en-US"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a:t>
                      </a: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20</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≥15</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US"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a:t>
                      </a: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600</a:t>
                      </a:r>
                    </a:p>
                    <a:p>
                      <a:pPr algn="ctr">
                        <a:lnSpc>
                          <a:spcPct val="107000"/>
                        </a:lnSpc>
                        <a:spcAft>
                          <a:spcPts val="0"/>
                        </a:spcAft>
                      </a:pPr>
                      <a:r>
                        <a:rPr lang="cs-CZ" sz="1400" baseline="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3</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case</a:t>
                      </a:r>
                      <a:r>
                        <a:rPr lang="cs-CZ"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s</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of being a chief</a:t>
                      </a:r>
                      <a:r>
                        <a:rPr lang="cs-CZ" sz="1400" baseline="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project</a:t>
                      </a:r>
                      <a:r>
                        <a:rPr lang="cs-CZ" sz="1400" baseline="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investigator for</a:t>
                      </a:r>
                      <a:r>
                        <a:rPr lang="cs-CZ" sz="1400" baseline="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TBU</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9249013"/>
                  </a:ext>
                </a:extLst>
              </a:tr>
            </a:tbl>
          </a:graphicData>
        </a:graphic>
      </p:graphicFrame>
      <p:sp>
        <p:nvSpPr>
          <p:cNvPr id="6" name="Obdélník 5"/>
          <p:cNvSpPr/>
          <p:nvPr/>
        </p:nvSpPr>
        <p:spPr>
          <a:xfrm>
            <a:off x="1014484" y="5263096"/>
            <a:ext cx="10162903" cy="1354217"/>
          </a:xfrm>
          <a:prstGeom prst="rect">
            <a:avLst/>
          </a:prstGeom>
        </p:spPr>
        <p:txBody>
          <a:bodyPr wrap="square">
            <a:spAutoFit/>
          </a:bodyPr>
          <a:lstStyle/>
          <a:p>
            <a:pPr>
              <a:spcAft>
                <a:spcPts val="600"/>
              </a:spcAft>
            </a:pPr>
            <a:r>
              <a:rPr lang="cs-CZ" dirty="0" smtClean="0"/>
              <a:t>* </a:t>
            </a:r>
            <a:r>
              <a:rPr lang="en-US" dirty="0" smtClean="0"/>
              <a:t>Senior </a:t>
            </a:r>
            <a:r>
              <a:rPr lang="en-US" dirty="0"/>
              <a:t>author (first-listed author / corresponding author) as per records in Web of Science. </a:t>
            </a:r>
            <a:endParaRPr lang="cs-CZ" dirty="0" smtClean="0"/>
          </a:p>
          <a:p>
            <a:pPr>
              <a:spcAft>
                <a:spcPts val="600"/>
              </a:spcAft>
            </a:pPr>
            <a:r>
              <a:rPr lang="en-US" dirty="0" smtClean="0"/>
              <a:t>** </a:t>
            </a:r>
            <a:r>
              <a:rPr lang="en-US" dirty="0"/>
              <a:t>PB as per Rector’s Directive. </a:t>
            </a:r>
            <a:endParaRPr lang="cs-CZ" dirty="0" smtClean="0"/>
          </a:p>
          <a:p>
            <a:pPr>
              <a:spcAft>
                <a:spcPts val="600"/>
              </a:spcAft>
            </a:pPr>
            <a:r>
              <a:rPr lang="en-US" dirty="0" smtClean="0"/>
              <a:t>In </a:t>
            </a:r>
            <a:r>
              <a:rPr lang="en-US" dirty="0"/>
              <a:t>addition, quality parameters – volume of contract research, mobility, internal standards </a:t>
            </a:r>
            <a:r>
              <a:rPr lang="cs-CZ" dirty="0" smtClean="0"/>
              <a:t/>
            </a:r>
            <a:br>
              <a:rPr lang="cs-CZ" dirty="0" smtClean="0"/>
            </a:br>
            <a:r>
              <a:rPr lang="en-US" dirty="0" smtClean="0"/>
              <a:t>for </a:t>
            </a:r>
            <a:r>
              <a:rPr lang="en-US" dirty="0"/>
              <a:t>permanent staff – are taken into account.</a:t>
            </a:r>
            <a:endParaRPr lang="cs-CZ" dirty="0"/>
          </a:p>
        </p:txBody>
      </p:sp>
    </p:spTree>
    <p:extLst>
      <p:ext uri="{BB962C8B-B14F-4D97-AF65-F5344CB8AC3E}">
        <p14:creationId xmlns:p14="http://schemas.microsoft.com/office/powerpoint/2010/main" val="3777594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MINIMUM CRITERIA </a:t>
            </a:r>
            <a:br>
              <a:rPr lang="cs-CZ" dirty="0" smtClean="0"/>
            </a:br>
            <a:r>
              <a:rPr lang="cs-CZ" dirty="0" smtClean="0"/>
              <a:t>FOR CAREER RE-EVALUATION</a:t>
            </a:r>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906471974"/>
              </p:ext>
            </p:extLst>
          </p:nvPr>
        </p:nvGraphicFramePr>
        <p:xfrm>
          <a:off x="2076929" y="2196439"/>
          <a:ext cx="7524000" cy="2101457"/>
        </p:xfrm>
        <a:graphic>
          <a:graphicData uri="http://schemas.openxmlformats.org/drawingml/2006/table">
            <a:tbl>
              <a:tblPr firstRow="1" firstCol="1" bandRow="1"/>
              <a:tblGrid>
                <a:gridCol w="2520000">
                  <a:extLst>
                    <a:ext uri="{9D8B030D-6E8A-4147-A177-3AD203B41FA5}">
                      <a16:colId xmlns:a16="http://schemas.microsoft.com/office/drawing/2014/main" val="3274122308"/>
                    </a:ext>
                  </a:extLst>
                </a:gridCol>
                <a:gridCol w="1944000">
                  <a:extLst>
                    <a:ext uri="{9D8B030D-6E8A-4147-A177-3AD203B41FA5}">
                      <a16:colId xmlns:a16="http://schemas.microsoft.com/office/drawing/2014/main" val="4084487161"/>
                    </a:ext>
                  </a:extLst>
                </a:gridCol>
                <a:gridCol w="3060000">
                  <a:extLst>
                    <a:ext uri="{9D8B030D-6E8A-4147-A177-3AD203B41FA5}">
                      <a16:colId xmlns:a16="http://schemas.microsoft.com/office/drawing/2014/main" val="2231321550"/>
                    </a:ext>
                  </a:extLst>
                </a:gridCol>
              </a:tblGrid>
              <a:tr h="536055">
                <a:tc>
                  <a:txBody>
                    <a:bodyPr/>
                    <a:lstStyle/>
                    <a:p>
                      <a:pPr algn="ctr">
                        <a:lnSpc>
                          <a:spcPct val="107000"/>
                        </a:lnSpc>
                        <a:spcAft>
                          <a:spcPts val="0"/>
                        </a:spcAft>
                      </a:pPr>
                      <a:endParaRPr lang="cs-CZ" sz="20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18000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lnSpc>
                          <a:spcPct val="107000"/>
                        </a:lnSpc>
                        <a:spcAft>
                          <a:spcPts val="0"/>
                        </a:spcAft>
                      </a:pPr>
                      <a:r>
                        <a:rPr lang="cs-CZ" sz="16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JIMP</a:t>
                      </a:r>
                      <a:r>
                        <a:rPr lang="cs-CZ" sz="1600" b="1" baseline="0"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Q1/Q2 * (n)</a:t>
                      </a:r>
                      <a:endParaRPr lang="cs-CZ" sz="20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lnSpc>
                          <a:spcPct val="107000"/>
                        </a:lnSpc>
                        <a:spcAft>
                          <a:spcPts val="0"/>
                        </a:spcAft>
                      </a:pPr>
                      <a:r>
                        <a:rPr lang="cs-CZ" sz="1600" b="1" dirty="0" err="1"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Projects</a:t>
                      </a:r>
                      <a:r>
                        <a:rPr lang="cs-CZ" sz="1600" b="1" dirty="0" smtClean="0">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(PB) **</a:t>
                      </a:r>
                      <a:endParaRPr lang="cs-CZ" sz="20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extLst>
                  <a:ext uri="{0D108BD9-81ED-4DB2-BD59-A6C34878D82A}">
                    <a16:rowId xmlns:a16="http://schemas.microsoft.com/office/drawing/2014/main" val="2698875995"/>
                  </a:ext>
                </a:extLst>
              </a:tr>
              <a:tr h="536055">
                <a:tc>
                  <a:txBody>
                    <a:bodyPr/>
                    <a:lstStyle/>
                    <a:p>
                      <a:pPr marL="215900" algn="l">
                        <a:lnSpc>
                          <a:spcPct val="107000"/>
                        </a:lnSpc>
                        <a:spcAft>
                          <a:spcPts val="0"/>
                        </a:spcAft>
                      </a:pPr>
                      <a:r>
                        <a:rPr lang="cs-CZ" sz="1600" b="1" dirty="0"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Senior </a:t>
                      </a:r>
                      <a:r>
                        <a:rPr lang="cs-CZ" sz="1600" b="1" dirty="0" err="1"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researcher</a:t>
                      </a:r>
                      <a:endParaRPr lang="cs-CZ" sz="20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18000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lnSpc>
                          <a:spcPct val="107000"/>
                        </a:lnSpc>
                        <a:spcAft>
                          <a:spcPts val="0"/>
                        </a:spcAft>
                      </a:pPr>
                      <a:r>
                        <a:rPr lang="en-US"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a:t>
                      </a: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4</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US"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a:t>
                      </a: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200</a:t>
                      </a:r>
                    </a:p>
                    <a:p>
                      <a:pPr algn="ctr">
                        <a:lnSpc>
                          <a:spcPct val="107000"/>
                        </a:lnSpc>
                        <a:spcAft>
                          <a:spcPts val="0"/>
                        </a:spcAft>
                      </a:pP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1 case of being a chief</a:t>
                      </a:r>
                      <a:r>
                        <a:rPr lang="cs-CZ" sz="1400" baseline="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project</a:t>
                      </a:r>
                      <a:r>
                        <a:rPr lang="cs-CZ" sz="1400" baseline="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investigator for</a:t>
                      </a:r>
                      <a:r>
                        <a:rPr lang="cs-CZ" sz="1400" baseline="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TBU</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6473005"/>
                  </a:ext>
                </a:extLst>
              </a:tr>
              <a:tr h="536055">
                <a:tc>
                  <a:txBody>
                    <a:bodyPr/>
                    <a:lstStyle/>
                    <a:p>
                      <a:pPr marL="215900" algn="l">
                        <a:lnSpc>
                          <a:spcPct val="107000"/>
                        </a:lnSpc>
                        <a:spcAft>
                          <a:spcPts val="0"/>
                        </a:spcAft>
                      </a:pPr>
                      <a:r>
                        <a:rPr lang="cs-CZ" sz="1600" b="1" dirty="0" err="1"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Principal</a:t>
                      </a:r>
                      <a:r>
                        <a:rPr lang="cs-CZ" sz="1600" b="1" dirty="0"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 </a:t>
                      </a:r>
                      <a:r>
                        <a:rPr lang="cs-CZ" sz="1600" b="1" dirty="0" err="1" smtClean="0">
                          <a:ln>
                            <a:noFill/>
                          </a:ln>
                          <a:solidFill>
                            <a:srgbClr val="FFFFFF"/>
                          </a:solidFill>
                          <a:effectLst/>
                          <a:latin typeface="Segoe UI" panose="020B0502040204020203" pitchFamily="34" charset="0"/>
                          <a:ea typeface="Segoe UI Emoji" panose="020B0502040204020203" pitchFamily="34" charset="0"/>
                          <a:cs typeface="Segoe UI" panose="020B0502040204020203" pitchFamily="34" charset="0"/>
                        </a:rPr>
                        <a:t>researcher</a:t>
                      </a:r>
                      <a:endParaRPr lang="cs-CZ" sz="2000" b="1"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18000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lnSpc>
                          <a:spcPct val="107000"/>
                        </a:lnSpc>
                        <a:spcAft>
                          <a:spcPts val="0"/>
                        </a:spcAft>
                      </a:pPr>
                      <a:r>
                        <a:rPr lang="en-US"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a:t>
                      </a: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6</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US"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a:t>
                      </a:r>
                      <a:r>
                        <a:rPr lang="cs-CZ" sz="2000" dirty="0" smtClean="0">
                          <a:ln>
                            <a:noFill/>
                          </a:ln>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400</a:t>
                      </a:r>
                    </a:p>
                    <a:p>
                      <a:pPr algn="ctr">
                        <a:lnSpc>
                          <a:spcPct val="107000"/>
                        </a:lnSpc>
                        <a:spcAft>
                          <a:spcPts val="0"/>
                        </a:spcAft>
                      </a:pPr>
                      <a:r>
                        <a:rPr lang="cs-CZ" sz="1400" baseline="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1 case</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of being a chief</a:t>
                      </a:r>
                      <a:r>
                        <a:rPr lang="cs-CZ" sz="1400" baseline="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project</a:t>
                      </a:r>
                      <a:r>
                        <a:rPr lang="cs-CZ" sz="1400" baseline="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investigator for</a:t>
                      </a:r>
                      <a:r>
                        <a:rPr lang="cs-CZ" sz="1400" baseline="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 </a:t>
                      </a:r>
                      <a:r>
                        <a:rPr lang="en-US" sz="1400" dirty="0" smtClean="0">
                          <a:solidFill>
                            <a:srgbClr val="46505A"/>
                          </a:solidFill>
                          <a:effectLst/>
                          <a:latin typeface="Segoe UI" panose="020B0502040204020203" pitchFamily="34" charset="0"/>
                          <a:ea typeface="Segoe UI Emoji" panose="020B0502040204020203" pitchFamily="34" charset="0"/>
                          <a:cs typeface="Segoe UI" panose="020B0502040204020203" pitchFamily="34" charset="0"/>
                        </a:rPr>
                        <a:t>TBU</a:t>
                      </a:r>
                      <a:endParaRPr lang="cs-CZ" sz="1400" dirty="0">
                        <a:solidFill>
                          <a:srgbClr val="46505A"/>
                        </a:solidFill>
                        <a:effectLst/>
                        <a:latin typeface="Segoe UI" panose="020B0502040204020203" pitchFamily="34" charset="0"/>
                        <a:ea typeface="Segoe UI Emoji" panose="020B0502040204020203" pitchFamily="34" charset="0"/>
                        <a:cs typeface="Segoe UI" panose="020B0502040204020203" pitchFamily="34" charset="0"/>
                      </a:endParaRPr>
                    </a:p>
                  </a:txBody>
                  <a:tcPr marL="68580" marR="32400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9249013"/>
                  </a:ext>
                </a:extLst>
              </a:tr>
            </a:tbl>
          </a:graphicData>
        </a:graphic>
      </p:graphicFrame>
      <p:sp>
        <p:nvSpPr>
          <p:cNvPr id="6" name="Obdélník 5"/>
          <p:cNvSpPr/>
          <p:nvPr/>
        </p:nvSpPr>
        <p:spPr>
          <a:xfrm>
            <a:off x="1102690" y="4803647"/>
            <a:ext cx="10162903" cy="1354217"/>
          </a:xfrm>
          <a:prstGeom prst="rect">
            <a:avLst/>
          </a:prstGeom>
        </p:spPr>
        <p:txBody>
          <a:bodyPr wrap="square">
            <a:spAutoFit/>
          </a:bodyPr>
          <a:lstStyle/>
          <a:p>
            <a:pPr>
              <a:spcAft>
                <a:spcPts val="600"/>
              </a:spcAft>
            </a:pPr>
            <a:r>
              <a:rPr lang="cs-CZ" dirty="0" smtClean="0"/>
              <a:t>* </a:t>
            </a:r>
            <a:r>
              <a:rPr lang="en-US" dirty="0" smtClean="0"/>
              <a:t>Senior </a:t>
            </a:r>
            <a:r>
              <a:rPr lang="en-US" dirty="0"/>
              <a:t>author (first-listed author / corresponding author) as per records in Web of Science. </a:t>
            </a:r>
            <a:endParaRPr lang="cs-CZ" dirty="0" smtClean="0"/>
          </a:p>
          <a:p>
            <a:pPr>
              <a:spcAft>
                <a:spcPts val="600"/>
              </a:spcAft>
            </a:pPr>
            <a:r>
              <a:rPr lang="en-US" dirty="0" smtClean="0"/>
              <a:t>** </a:t>
            </a:r>
            <a:r>
              <a:rPr lang="en-US" dirty="0"/>
              <a:t>PB as per Rector’s Directive. </a:t>
            </a:r>
            <a:endParaRPr lang="cs-CZ" dirty="0" smtClean="0"/>
          </a:p>
          <a:p>
            <a:pPr>
              <a:spcAft>
                <a:spcPts val="600"/>
              </a:spcAft>
            </a:pPr>
            <a:r>
              <a:rPr lang="en-US" dirty="0" smtClean="0"/>
              <a:t>In </a:t>
            </a:r>
            <a:r>
              <a:rPr lang="en-US" dirty="0"/>
              <a:t>addition, quality parameters – volume of contract research, mobility, internal standards </a:t>
            </a:r>
            <a:r>
              <a:rPr lang="cs-CZ" dirty="0" smtClean="0"/>
              <a:t/>
            </a:r>
            <a:br>
              <a:rPr lang="cs-CZ" dirty="0" smtClean="0"/>
            </a:br>
            <a:r>
              <a:rPr lang="en-US" dirty="0" smtClean="0"/>
              <a:t>for </a:t>
            </a:r>
            <a:r>
              <a:rPr lang="en-US" dirty="0"/>
              <a:t>permanent staff – are taken into account.</a:t>
            </a:r>
            <a:endParaRPr lang="cs-CZ" dirty="0"/>
          </a:p>
        </p:txBody>
      </p:sp>
    </p:spTree>
    <p:extLst>
      <p:ext uri="{BB962C8B-B14F-4D97-AF65-F5344CB8AC3E}">
        <p14:creationId xmlns:p14="http://schemas.microsoft.com/office/powerpoint/2010/main" val="389232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0" dirty="0"/>
              <a:t>FUNDING</a:t>
            </a:r>
            <a:endParaRPr lang="en-US" b="0" dirty="0">
              <a:solidFill>
                <a:srgbClr val="33AEAB"/>
              </a:solidFill>
            </a:endParaRPr>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3367730941"/>
              </p:ext>
            </p:extLst>
          </p:nvPr>
        </p:nvGraphicFramePr>
        <p:xfrm>
          <a:off x="209140" y="1280341"/>
          <a:ext cx="10968375" cy="5175050"/>
        </p:xfrm>
        <a:graphic>
          <a:graphicData uri="http://schemas.openxmlformats.org/drawingml/2006/chart">
            <c:chart xmlns:c="http://schemas.openxmlformats.org/drawingml/2006/chart" xmlns:r="http://schemas.openxmlformats.org/officeDocument/2006/relationships" r:id="rId2"/>
          </a:graphicData>
        </a:graphic>
      </p:graphicFrame>
      <p:sp>
        <p:nvSpPr>
          <p:cNvPr id="9" name="Nadpis 1"/>
          <p:cNvSpPr txBox="1">
            <a:spLocks/>
          </p:cNvSpPr>
          <p:nvPr/>
        </p:nvSpPr>
        <p:spPr>
          <a:xfrm>
            <a:off x="5788058" y="990563"/>
            <a:ext cx="5899540" cy="579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sv-SE" sz="2800" b="1" dirty="0">
                <a:solidFill>
                  <a:srgbClr val="080808"/>
                </a:solidFill>
                <a:latin typeface="+mn-lt"/>
              </a:rPr>
              <a:t>Total budget </a:t>
            </a:r>
            <a:r>
              <a:rPr lang="sv-SE" sz="2800" dirty="0">
                <a:solidFill>
                  <a:srgbClr val="080808"/>
                </a:solidFill>
                <a:latin typeface="+mn-lt"/>
              </a:rPr>
              <a:t>~</a:t>
            </a:r>
            <a:r>
              <a:rPr lang="cs-CZ" sz="2800" dirty="0" smtClean="0">
                <a:solidFill>
                  <a:srgbClr val="080808"/>
                </a:solidFill>
                <a:latin typeface="+mn-lt"/>
              </a:rPr>
              <a:t>113</a:t>
            </a:r>
            <a:r>
              <a:rPr lang="sv-SE" sz="2800" dirty="0" smtClean="0">
                <a:solidFill>
                  <a:srgbClr val="080808"/>
                </a:solidFill>
                <a:latin typeface="+mn-lt"/>
              </a:rPr>
              <a:t> </a:t>
            </a:r>
            <a:r>
              <a:rPr lang="sv-SE" sz="2800" dirty="0">
                <a:solidFill>
                  <a:srgbClr val="080808"/>
                </a:solidFill>
                <a:latin typeface="+mn-lt"/>
              </a:rPr>
              <a:t>mil </a:t>
            </a:r>
            <a:r>
              <a:rPr lang="cs-CZ" sz="2800" dirty="0">
                <a:solidFill>
                  <a:srgbClr val="080808"/>
                </a:solidFill>
                <a:latin typeface="+mn-lt"/>
              </a:rPr>
              <a:t>CZK</a:t>
            </a:r>
            <a:r>
              <a:rPr lang="sv-SE" sz="2800" dirty="0">
                <a:solidFill>
                  <a:srgbClr val="080808"/>
                </a:solidFill>
                <a:latin typeface="+mn-lt"/>
              </a:rPr>
              <a:t> (20</a:t>
            </a:r>
            <a:r>
              <a:rPr lang="cs-CZ" sz="2800" dirty="0">
                <a:solidFill>
                  <a:srgbClr val="080808"/>
                </a:solidFill>
                <a:latin typeface="+mn-lt"/>
              </a:rPr>
              <a:t>20</a:t>
            </a:r>
            <a:r>
              <a:rPr lang="sv-SE" sz="2800" dirty="0">
                <a:solidFill>
                  <a:srgbClr val="080808"/>
                </a:solidFill>
                <a:latin typeface="+mn-lt"/>
              </a:rPr>
              <a:t>)</a:t>
            </a:r>
          </a:p>
        </p:txBody>
      </p:sp>
    </p:spTree>
    <p:extLst>
      <p:ext uri="{BB962C8B-B14F-4D97-AF65-F5344CB8AC3E}">
        <p14:creationId xmlns:p14="http://schemas.microsoft.com/office/powerpoint/2010/main" val="1400257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0" dirty="0" smtClean="0"/>
              <a:t>TOTAL BUDGET 2018 – 2020 </a:t>
            </a:r>
            <a:endParaRPr lang="en-US" b="0" dirty="0">
              <a:solidFill>
                <a:srgbClr val="33AEAB"/>
              </a:solidFill>
            </a:endParaRPr>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167303230"/>
              </p:ext>
            </p:extLst>
          </p:nvPr>
        </p:nvGraphicFramePr>
        <p:xfrm>
          <a:off x="1014484" y="1690688"/>
          <a:ext cx="10339387" cy="46181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905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délník 6"/>
          <p:cNvSpPr/>
          <p:nvPr/>
        </p:nvSpPr>
        <p:spPr>
          <a:xfrm>
            <a:off x="0" y="2766219"/>
            <a:ext cx="12192000" cy="13255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Nadpis 1"/>
          <p:cNvSpPr txBox="1">
            <a:spLocks/>
          </p:cNvSpPr>
          <p:nvPr/>
        </p:nvSpPr>
        <p:spPr>
          <a:xfrm>
            <a:off x="0" y="2766219"/>
            <a:ext cx="121920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5400" b="1" dirty="0">
                <a:solidFill>
                  <a:schemeClr val="bg2">
                    <a:lumMod val="10000"/>
                  </a:schemeClr>
                </a:solidFill>
              </a:rPr>
              <a:t>RESEARCH &amp; DEVELOPMENT</a:t>
            </a:r>
          </a:p>
        </p:txBody>
      </p:sp>
    </p:spTree>
    <p:extLst>
      <p:ext uri="{BB962C8B-B14F-4D97-AF65-F5344CB8AC3E}">
        <p14:creationId xmlns:p14="http://schemas.microsoft.com/office/powerpoint/2010/main" val="1801873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EXTERNAL </a:t>
            </a:r>
            <a:r>
              <a:rPr lang="cs-CZ" dirty="0" smtClean="0">
                <a:solidFill>
                  <a:srgbClr val="33AEAB"/>
                </a:solidFill>
              </a:rPr>
              <a:t>PROJECTS </a:t>
            </a:r>
            <a:r>
              <a:rPr lang="cs-CZ" dirty="0">
                <a:solidFill>
                  <a:srgbClr val="33AEAB"/>
                </a:solidFill>
              </a:rPr>
              <a:t>IN </a:t>
            </a:r>
            <a:r>
              <a:rPr lang="cs-CZ" dirty="0" smtClean="0">
                <a:solidFill>
                  <a:srgbClr val="33AEAB"/>
                </a:solidFill>
              </a:rPr>
              <a:t>2020</a:t>
            </a:r>
            <a:endParaRPr lang="cs-CZ" dirty="0">
              <a:solidFill>
                <a:srgbClr val="33AEAB"/>
              </a:solidFill>
            </a:endParaRPr>
          </a:p>
        </p:txBody>
      </p:sp>
      <p:grpSp>
        <p:nvGrpSpPr>
          <p:cNvPr id="6" name="Skupina 5"/>
          <p:cNvGrpSpPr/>
          <p:nvPr/>
        </p:nvGrpSpPr>
        <p:grpSpPr>
          <a:xfrm>
            <a:off x="851806" y="2371827"/>
            <a:ext cx="2880000" cy="2880000"/>
            <a:chOff x="669043" y="2624631"/>
            <a:chExt cx="2880000" cy="2880000"/>
          </a:xfrm>
        </p:grpSpPr>
        <p:pic>
          <p:nvPicPr>
            <p:cNvPr id="9" name="Zástupný symbol pro obsah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043" y="2624631"/>
              <a:ext cx="2880000" cy="2880000"/>
            </a:xfrm>
            <a:prstGeom prst="rect">
              <a:avLst/>
            </a:prstGeom>
          </p:spPr>
        </p:pic>
        <p:sp>
          <p:nvSpPr>
            <p:cNvPr id="12" name="Nadpis 1"/>
            <p:cNvSpPr txBox="1">
              <a:spLocks/>
            </p:cNvSpPr>
            <p:nvPr/>
          </p:nvSpPr>
          <p:spPr>
            <a:xfrm>
              <a:off x="1039736" y="3261675"/>
              <a:ext cx="2139640" cy="146305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1200"/>
                </a:spcAft>
                <a:buClrTx/>
                <a:buSzTx/>
                <a:buFontTx/>
                <a:buNone/>
                <a:tabLst/>
                <a:defRPr/>
              </a:pPr>
              <a:r>
                <a:rPr kumimoji="0" lang="cs-CZ" sz="2300" b="0" i="0" u="none" strike="noStrike" kern="1200" cap="none" spc="0" normalizeH="0" baseline="0" noProof="0" dirty="0" smtClean="0">
                  <a:ln>
                    <a:noFill/>
                  </a:ln>
                  <a:solidFill>
                    <a:prstClr val="white"/>
                  </a:solidFill>
                  <a:effectLst/>
                  <a:uLnTx/>
                  <a:uFillTx/>
                  <a:latin typeface="Segoe UI"/>
                  <a:ea typeface="+mj-ea"/>
                  <a:cs typeface="+mj-cs"/>
                </a:rPr>
                <a:t>2018</a:t>
              </a:r>
              <a:endParaRPr kumimoji="0" lang="en-US" sz="2300" b="0" i="0" u="none" strike="noStrike" kern="1200" cap="none" spc="0" normalizeH="0" baseline="0" noProof="0" dirty="0">
                <a:ln>
                  <a:noFill/>
                </a:ln>
                <a:solidFill>
                  <a:prstClr val="white"/>
                </a:solidFill>
                <a:effectLst/>
                <a:uLnTx/>
                <a:uFillTx/>
                <a:latin typeface="Segoe UI"/>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cs-CZ" sz="3100" b="1" i="0" u="none" strike="noStrike" kern="1200" cap="none" spc="0" normalizeH="0" baseline="0" noProof="0" dirty="0">
                  <a:ln>
                    <a:noFill/>
                  </a:ln>
                  <a:solidFill>
                    <a:prstClr val="white"/>
                  </a:solidFill>
                  <a:effectLst/>
                  <a:uLnTx/>
                  <a:uFillTx/>
                  <a:latin typeface="Segoe UI"/>
                </a:rPr>
                <a:t>24 </a:t>
              </a:r>
              <a:r>
                <a:rPr kumimoji="0" lang="cs-CZ" sz="3100" b="1" i="0" u="none" strike="noStrike" kern="1200" cap="none" spc="0" normalizeH="0" baseline="0" noProof="0" dirty="0" smtClean="0">
                  <a:ln>
                    <a:noFill/>
                  </a:ln>
                  <a:solidFill>
                    <a:prstClr val="white"/>
                  </a:solidFill>
                  <a:effectLst/>
                  <a:uLnTx/>
                  <a:uFillTx/>
                  <a:latin typeface="Segoe UI"/>
                </a:rPr>
                <a:t>PROJECTS</a:t>
              </a:r>
            </a:p>
            <a:p>
              <a:pPr marL="0" marR="0" lvl="0" indent="0" algn="ctr" defTabSz="914400" rtl="0" eaLnBrk="1" fontAlgn="auto" latinLnBrk="0" hangingPunct="1">
                <a:lnSpc>
                  <a:spcPct val="110000"/>
                </a:lnSpc>
                <a:spcBef>
                  <a:spcPct val="0"/>
                </a:spcBef>
                <a:spcAft>
                  <a:spcPts val="0"/>
                </a:spcAft>
                <a:buClrTx/>
                <a:buSzTx/>
                <a:buFontTx/>
                <a:buNone/>
                <a:tabLst/>
                <a:defRPr/>
              </a:pPr>
              <a:r>
                <a:rPr lang="cs-CZ" sz="3100" b="1" dirty="0" smtClean="0">
                  <a:solidFill>
                    <a:prstClr val="white"/>
                  </a:solidFill>
                  <a:latin typeface="Segoe UI"/>
                </a:rPr>
                <a:t>(63 mil. CZK)</a:t>
              </a:r>
              <a:endParaRPr kumimoji="0" lang="en-US" sz="3100" b="1" i="0" u="none" strike="noStrike" kern="1200" cap="none" spc="0" normalizeH="0" baseline="0" noProof="0" dirty="0">
                <a:ln>
                  <a:noFill/>
                </a:ln>
                <a:solidFill>
                  <a:prstClr val="white"/>
                </a:solidFill>
                <a:effectLst/>
                <a:uLnTx/>
                <a:uFillTx/>
                <a:latin typeface="Segoe UI"/>
              </a:endParaRPr>
            </a:p>
          </p:txBody>
        </p:sp>
      </p:grpSp>
      <p:grpSp>
        <p:nvGrpSpPr>
          <p:cNvPr id="4" name="Skupina 3"/>
          <p:cNvGrpSpPr/>
          <p:nvPr/>
        </p:nvGrpSpPr>
        <p:grpSpPr>
          <a:xfrm>
            <a:off x="3838599" y="2371827"/>
            <a:ext cx="2880000" cy="2880000"/>
            <a:chOff x="3445928" y="2624631"/>
            <a:chExt cx="2880000" cy="2880000"/>
          </a:xfrm>
        </p:grpSpPr>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928" y="2624631"/>
              <a:ext cx="2880000" cy="2880000"/>
            </a:xfrm>
            <a:prstGeom prst="rect">
              <a:avLst/>
            </a:prstGeom>
          </p:spPr>
        </p:pic>
        <p:sp>
          <p:nvSpPr>
            <p:cNvPr id="13" name="Nadpis 1"/>
            <p:cNvSpPr txBox="1">
              <a:spLocks/>
            </p:cNvSpPr>
            <p:nvPr/>
          </p:nvSpPr>
          <p:spPr>
            <a:xfrm>
              <a:off x="3816108" y="3261675"/>
              <a:ext cx="2139640" cy="1463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1200"/>
                </a:spcAft>
                <a:buClrTx/>
                <a:buSzTx/>
                <a:buFontTx/>
                <a:buNone/>
                <a:tabLst/>
                <a:defRPr/>
              </a:pPr>
              <a:r>
                <a:rPr kumimoji="0" lang="cs-CZ" sz="1900" b="0" i="0" u="none" strike="noStrike" kern="1200" cap="none" spc="0" normalizeH="0" baseline="0" noProof="0" dirty="0" smtClean="0">
                  <a:ln>
                    <a:noFill/>
                  </a:ln>
                  <a:solidFill>
                    <a:prstClr val="white"/>
                  </a:solidFill>
                  <a:effectLst/>
                  <a:uLnTx/>
                  <a:uFillTx/>
                  <a:latin typeface="Segoe UI"/>
                  <a:ea typeface="+mj-ea"/>
                  <a:cs typeface="+mj-cs"/>
                </a:rPr>
                <a:t>2019</a:t>
              </a:r>
              <a:endParaRPr kumimoji="0" lang="en-US" sz="1800" b="0" i="0" u="none" strike="noStrike" kern="1200" cap="none" spc="0" normalizeH="0" baseline="0" noProof="0" dirty="0">
                <a:ln>
                  <a:noFill/>
                </a:ln>
                <a:solidFill>
                  <a:prstClr val="white"/>
                </a:solidFill>
                <a:effectLst/>
                <a:uLnTx/>
                <a:uFillTx/>
                <a:latin typeface="Segoe UI"/>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cs-CZ" sz="2800" b="1" i="0" u="none" strike="noStrike" kern="1200" cap="none" spc="0" normalizeH="0" baseline="0" noProof="0" dirty="0">
                  <a:ln>
                    <a:noFill/>
                  </a:ln>
                  <a:solidFill>
                    <a:prstClr val="white"/>
                  </a:solidFill>
                  <a:effectLst/>
                  <a:uLnTx/>
                  <a:uFillTx/>
                  <a:latin typeface="Segoe UI"/>
                  <a:ea typeface="+mj-ea"/>
                  <a:cs typeface="+mj-cs"/>
                </a:rPr>
                <a:t>32 </a:t>
              </a:r>
              <a:r>
                <a:rPr kumimoji="0" lang="cs-CZ" sz="2800" b="1" i="0" u="none" strike="noStrike" kern="1200" cap="none" spc="0" normalizeH="0" baseline="0" noProof="0" dirty="0" smtClean="0">
                  <a:ln>
                    <a:noFill/>
                  </a:ln>
                  <a:solidFill>
                    <a:prstClr val="white"/>
                  </a:solidFill>
                  <a:effectLst/>
                  <a:uLnTx/>
                  <a:uFillTx/>
                  <a:latin typeface="Segoe UI"/>
                  <a:ea typeface="+mj-ea"/>
                  <a:cs typeface="+mj-cs"/>
                </a:rPr>
                <a:t>PROJECTS</a:t>
              </a:r>
            </a:p>
            <a:p>
              <a:pPr marL="0" marR="0" lvl="0" indent="0" algn="ctr" defTabSz="914400" rtl="0" eaLnBrk="1" fontAlgn="auto" latinLnBrk="0" hangingPunct="1">
                <a:lnSpc>
                  <a:spcPct val="110000"/>
                </a:lnSpc>
                <a:spcBef>
                  <a:spcPct val="0"/>
                </a:spcBef>
                <a:spcAft>
                  <a:spcPts val="0"/>
                </a:spcAft>
                <a:buClrTx/>
                <a:buSzTx/>
                <a:buFontTx/>
                <a:buNone/>
                <a:tabLst/>
                <a:defRPr/>
              </a:pPr>
              <a:r>
                <a:rPr lang="cs-CZ" sz="2800" b="1" dirty="0" smtClean="0">
                  <a:solidFill>
                    <a:prstClr val="white"/>
                  </a:solidFill>
                  <a:latin typeface="Segoe UI"/>
                </a:rPr>
                <a:t>(75 mil. CZK)</a:t>
              </a:r>
              <a:endParaRPr kumimoji="0" lang="en-US" sz="1800" b="1" i="0" u="none" strike="noStrike" kern="1200" cap="none" spc="0" normalizeH="0" baseline="0" noProof="0" dirty="0">
                <a:ln>
                  <a:noFill/>
                </a:ln>
                <a:solidFill>
                  <a:prstClr val="white"/>
                </a:solidFill>
                <a:effectLst/>
                <a:uLnTx/>
                <a:uFillTx/>
                <a:latin typeface="Segoe UI"/>
                <a:ea typeface="+mj-ea"/>
                <a:cs typeface="+mj-cs"/>
              </a:endParaRPr>
            </a:p>
          </p:txBody>
        </p:sp>
      </p:grpSp>
      <p:pic>
        <p:nvPicPr>
          <p:cNvPr id="14" name="Obráze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8600" y="1579827"/>
            <a:ext cx="4464000" cy="4464000"/>
          </a:xfrm>
          <a:prstGeom prst="rect">
            <a:avLst/>
          </a:prstGeom>
        </p:spPr>
      </p:pic>
      <p:sp>
        <p:nvSpPr>
          <p:cNvPr id="15" name="Nadpis 1"/>
          <p:cNvSpPr txBox="1">
            <a:spLocks/>
          </p:cNvSpPr>
          <p:nvPr/>
        </p:nvSpPr>
        <p:spPr>
          <a:xfrm>
            <a:off x="7112284" y="2624631"/>
            <a:ext cx="3676631" cy="215873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1200"/>
              </a:spcAft>
              <a:buClrTx/>
              <a:buSzTx/>
              <a:buFontTx/>
              <a:buNone/>
              <a:tabLst/>
              <a:defRPr/>
            </a:pPr>
            <a:r>
              <a:rPr kumimoji="0" lang="cs-CZ" sz="16000" b="0" i="0" u="none" strike="noStrike" kern="1200" cap="none" spc="0" normalizeH="0" baseline="0" noProof="0" dirty="0" smtClean="0">
                <a:ln>
                  <a:noFill/>
                </a:ln>
                <a:solidFill>
                  <a:prstClr val="white"/>
                </a:solidFill>
                <a:effectLst/>
                <a:uLnTx/>
                <a:uFillTx/>
                <a:latin typeface="+mn-lt"/>
                <a:ea typeface="+mj-ea"/>
                <a:cs typeface="+mj-cs"/>
              </a:rPr>
              <a:t>2020</a:t>
            </a:r>
            <a:endParaRPr kumimoji="0" lang="cs-CZ" sz="16000" b="0" i="0" u="none" strike="noStrike" kern="1200" cap="none" spc="0" normalizeH="0" baseline="0" noProof="0" dirty="0">
              <a:ln>
                <a:noFill/>
              </a:ln>
              <a:solidFill>
                <a:prstClr val="white"/>
              </a:solidFill>
              <a:effectLst/>
              <a:uLnTx/>
              <a:uFillTx/>
              <a:latin typeface="+mn-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n-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cs-CZ" sz="16000" b="1" i="0" u="none" strike="noStrike" kern="1200" cap="none" spc="0" normalizeH="0" baseline="0" noProof="0" dirty="0" smtClean="0">
                <a:ln>
                  <a:noFill/>
                </a:ln>
                <a:solidFill>
                  <a:prstClr val="white"/>
                </a:solidFill>
                <a:effectLst/>
                <a:uLnTx/>
                <a:uFillTx/>
                <a:latin typeface="+mn-lt"/>
              </a:rPr>
              <a:t>35 PROJECTS</a:t>
            </a:r>
          </a:p>
          <a:p>
            <a:pPr marL="0" marR="0" lvl="0" indent="0" algn="ctr" defTabSz="914400" rtl="0" eaLnBrk="1" fontAlgn="auto" latinLnBrk="0" hangingPunct="1">
              <a:lnSpc>
                <a:spcPct val="110000"/>
              </a:lnSpc>
              <a:spcBef>
                <a:spcPct val="0"/>
              </a:spcBef>
              <a:spcAft>
                <a:spcPts val="0"/>
              </a:spcAft>
              <a:buClrTx/>
              <a:buSzTx/>
              <a:buFontTx/>
              <a:buNone/>
              <a:tabLst/>
              <a:defRPr/>
            </a:pPr>
            <a:r>
              <a:rPr lang="cs-CZ" sz="16000" b="1" dirty="0" smtClean="0">
                <a:solidFill>
                  <a:prstClr val="white"/>
                </a:solidFill>
                <a:latin typeface="+mn-lt"/>
              </a:rPr>
              <a:t>(47 mil. CZK) </a:t>
            </a:r>
            <a:br>
              <a:rPr lang="cs-CZ" sz="16000" b="1" dirty="0" smtClean="0">
                <a:solidFill>
                  <a:prstClr val="white"/>
                </a:solidFill>
                <a:latin typeface="+mn-lt"/>
              </a:rPr>
            </a:br>
            <a:r>
              <a:rPr lang="cs-CZ" sz="14400" b="1" dirty="0" smtClean="0">
                <a:solidFill>
                  <a:prstClr val="white"/>
                </a:solidFill>
                <a:latin typeface="+mn-lt"/>
              </a:rPr>
              <a:t>+ 24 mil. CZK</a:t>
            </a:r>
            <a:r>
              <a:rPr lang="cs-CZ" sz="16000" b="1" dirty="0" smtClean="0">
                <a:solidFill>
                  <a:prstClr val="white"/>
                </a:solidFill>
                <a:latin typeface="+mn-lt"/>
              </a:rPr>
              <a:t>*</a:t>
            </a:r>
            <a:endParaRPr kumimoji="0" lang="en-US" sz="16000" b="1" i="0" u="none" strike="noStrike" kern="1200" cap="none" spc="0" normalizeH="0" baseline="0" noProof="0" dirty="0">
              <a:ln>
                <a:noFill/>
              </a:ln>
              <a:solidFill>
                <a:prstClr val="white"/>
              </a:solidFill>
              <a:effectLst/>
              <a:uLnTx/>
              <a:uFillTx/>
              <a:latin typeface="+mn-lt"/>
            </a:endParaRPr>
          </a:p>
        </p:txBody>
      </p:sp>
      <p:sp>
        <p:nvSpPr>
          <p:cNvPr id="2" name="TextovéPole 1"/>
          <p:cNvSpPr txBox="1"/>
          <p:nvPr/>
        </p:nvSpPr>
        <p:spPr>
          <a:xfrm>
            <a:off x="783771" y="6026488"/>
            <a:ext cx="10398829" cy="646331"/>
          </a:xfrm>
          <a:prstGeom prst="rect">
            <a:avLst/>
          </a:prstGeom>
          <a:noFill/>
        </p:spPr>
        <p:txBody>
          <a:bodyPr wrap="square" rtlCol="0">
            <a:spAutoFit/>
          </a:bodyPr>
          <a:lstStyle/>
          <a:p>
            <a:pPr algn="just"/>
            <a:r>
              <a:rPr lang="cs-CZ" dirty="0" smtClean="0"/>
              <a:t>* In 2020, </a:t>
            </a:r>
            <a:r>
              <a:rPr lang="cs-CZ" dirty="0" err="1" smtClean="0"/>
              <a:t>after</a:t>
            </a:r>
            <a:r>
              <a:rPr lang="cs-CZ" dirty="0"/>
              <a:t> </a:t>
            </a:r>
            <a:r>
              <a:rPr lang="cs-CZ" dirty="0" smtClean="0"/>
              <a:t>„Centre </a:t>
            </a:r>
            <a:r>
              <a:rPr lang="cs-CZ" dirty="0" err="1" smtClean="0"/>
              <a:t>of</a:t>
            </a:r>
            <a:r>
              <a:rPr lang="cs-CZ" dirty="0" smtClean="0"/>
              <a:t> polymer </a:t>
            </a:r>
            <a:r>
              <a:rPr lang="cs-CZ" dirty="0" err="1" smtClean="0"/>
              <a:t>systems</a:t>
            </a:r>
            <a:r>
              <a:rPr lang="cs-CZ" dirty="0" smtClean="0"/>
              <a:t> plus“ </a:t>
            </a:r>
            <a:r>
              <a:rPr lang="cs-CZ" dirty="0" err="1" smtClean="0"/>
              <a:t>project</a:t>
            </a:r>
            <a:r>
              <a:rPr lang="cs-CZ" dirty="0" smtClean="0"/>
              <a:t>, </a:t>
            </a:r>
            <a:r>
              <a:rPr lang="cs-CZ" dirty="0"/>
              <a:t>6</a:t>
            </a:r>
            <a:r>
              <a:rPr lang="cs-CZ" dirty="0" smtClean="0"/>
              <a:t> </a:t>
            </a:r>
            <a:r>
              <a:rPr lang="cs-CZ" dirty="0" err="1" smtClean="0"/>
              <a:t>internal</a:t>
            </a:r>
            <a:r>
              <a:rPr lang="cs-CZ" dirty="0" smtClean="0"/>
              <a:t> </a:t>
            </a:r>
            <a:r>
              <a:rPr lang="cs-CZ" dirty="0" err="1" smtClean="0"/>
              <a:t>development</a:t>
            </a:r>
            <a:r>
              <a:rPr lang="cs-CZ" dirty="0" smtClean="0"/>
              <a:t> </a:t>
            </a:r>
            <a:r>
              <a:rPr lang="cs-CZ" dirty="0" err="1" smtClean="0"/>
              <a:t>projects</a:t>
            </a:r>
            <a:r>
              <a:rPr lang="cs-CZ" dirty="0" smtClean="0"/>
              <a:t> are </a:t>
            </a:r>
            <a:r>
              <a:rPr lang="cs-CZ" dirty="0" err="1" smtClean="0"/>
              <a:t>implemented</a:t>
            </a:r>
            <a:r>
              <a:rPr lang="cs-CZ" dirty="0" smtClean="0"/>
              <a:t> in CPS. </a:t>
            </a:r>
            <a:r>
              <a:rPr lang="cs-CZ" dirty="0" err="1"/>
              <a:t>T</a:t>
            </a:r>
            <a:r>
              <a:rPr lang="cs-CZ" dirty="0" err="1" smtClean="0"/>
              <a:t>otal</a:t>
            </a:r>
            <a:r>
              <a:rPr lang="cs-CZ" dirty="0" smtClean="0"/>
              <a:t> </a:t>
            </a:r>
            <a:r>
              <a:rPr lang="cs-CZ" dirty="0" err="1" smtClean="0"/>
              <a:t>amount</a:t>
            </a:r>
            <a:r>
              <a:rPr lang="cs-CZ" dirty="0" smtClean="0"/>
              <a:t> </a:t>
            </a:r>
            <a:r>
              <a:rPr lang="cs-CZ" dirty="0" err="1" smtClean="0"/>
              <a:t>is</a:t>
            </a:r>
            <a:r>
              <a:rPr lang="cs-CZ" dirty="0" smtClean="0"/>
              <a:t> </a:t>
            </a:r>
            <a:r>
              <a:rPr lang="cs-CZ" dirty="0" err="1" smtClean="0"/>
              <a:t>about</a:t>
            </a:r>
            <a:r>
              <a:rPr lang="cs-CZ" dirty="0" smtClean="0"/>
              <a:t> 24 mil. CZK </a:t>
            </a:r>
            <a:r>
              <a:rPr lang="cs-CZ" dirty="0" err="1" smtClean="0"/>
              <a:t>allocated</a:t>
            </a:r>
            <a:r>
              <a:rPr lang="cs-CZ" dirty="0" smtClean="0"/>
              <a:t> in 2020.</a:t>
            </a:r>
            <a:endParaRPr lang="cs-CZ" dirty="0"/>
          </a:p>
        </p:txBody>
      </p:sp>
    </p:spTree>
    <p:extLst>
      <p:ext uri="{BB962C8B-B14F-4D97-AF65-F5344CB8AC3E}">
        <p14:creationId xmlns:p14="http://schemas.microsoft.com/office/powerpoint/2010/main" val="1372519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„CENTRE OF POLYMER SYSTEMS PLUS“ </a:t>
            </a:r>
            <a:endParaRPr lang="cs-CZ" dirty="0"/>
          </a:p>
        </p:txBody>
      </p:sp>
      <p:sp>
        <p:nvSpPr>
          <p:cNvPr id="3" name="Zástupný symbol pro obsah 2"/>
          <p:cNvSpPr>
            <a:spLocks noGrp="1"/>
          </p:cNvSpPr>
          <p:nvPr>
            <p:ph idx="1"/>
          </p:nvPr>
        </p:nvSpPr>
        <p:spPr/>
        <p:txBody>
          <a:bodyPr/>
          <a:lstStyle/>
          <a:p>
            <a:pPr marL="0" indent="0" algn="just">
              <a:buNone/>
            </a:pPr>
            <a:endParaRPr lang="cs-CZ" sz="2000" dirty="0" smtClean="0">
              <a:solidFill>
                <a:srgbClr val="46505A"/>
              </a:solidFill>
            </a:endParaRPr>
          </a:p>
          <a:p>
            <a:pPr marL="0" indent="0" algn="just">
              <a:buNone/>
            </a:pPr>
            <a:r>
              <a:rPr lang="cs-CZ" sz="2800" b="1" dirty="0" smtClean="0">
                <a:solidFill>
                  <a:srgbClr val="46505A"/>
                </a:solidFill>
              </a:rPr>
              <a:t>LO1504</a:t>
            </a:r>
            <a:r>
              <a:rPr lang="cs-CZ" sz="2800" dirty="0" smtClean="0">
                <a:solidFill>
                  <a:srgbClr val="46505A"/>
                </a:solidFill>
              </a:rPr>
              <a:t> </a:t>
            </a:r>
            <a:r>
              <a:rPr lang="cs-CZ" sz="2800" b="1" dirty="0">
                <a:solidFill>
                  <a:srgbClr val="46505A"/>
                </a:solidFill>
              </a:rPr>
              <a:t>„Centre </a:t>
            </a:r>
            <a:r>
              <a:rPr lang="cs-CZ" sz="2800" b="1" dirty="0" err="1">
                <a:solidFill>
                  <a:srgbClr val="46505A"/>
                </a:solidFill>
              </a:rPr>
              <a:t>of</a:t>
            </a:r>
            <a:r>
              <a:rPr lang="cs-CZ" sz="2800" b="1" dirty="0">
                <a:solidFill>
                  <a:srgbClr val="46505A"/>
                </a:solidFill>
              </a:rPr>
              <a:t> Polymer Systems </a:t>
            </a:r>
            <a:r>
              <a:rPr lang="cs-CZ" sz="2800" b="1" dirty="0" smtClean="0">
                <a:solidFill>
                  <a:srgbClr val="46505A"/>
                </a:solidFill>
              </a:rPr>
              <a:t>plus“</a:t>
            </a:r>
            <a:r>
              <a:rPr lang="cs-CZ" sz="2800" dirty="0" smtClean="0">
                <a:solidFill>
                  <a:srgbClr val="46505A"/>
                </a:solidFill>
              </a:rPr>
              <a:t> </a:t>
            </a:r>
            <a:r>
              <a:rPr lang="cs-CZ" sz="2800" dirty="0" err="1" smtClean="0">
                <a:solidFill>
                  <a:srgbClr val="46505A"/>
                </a:solidFill>
              </a:rPr>
              <a:t>project</a:t>
            </a:r>
            <a:r>
              <a:rPr lang="cs-CZ" sz="2800" dirty="0" smtClean="0">
                <a:solidFill>
                  <a:srgbClr val="46505A"/>
                </a:solidFill>
              </a:rPr>
              <a:t> </a:t>
            </a:r>
            <a:r>
              <a:rPr lang="cs-CZ" sz="2800" dirty="0">
                <a:solidFill>
                  <a:srgbClr val="46505A"/>
                </a:solidFill>
              </a:rPr>
              <a:t>has </a:t>
            </a:r>
            <a:r>
              <a:rPr lang="cs-CZ" sz="2800" dirty="0" err="1">
                <a:solidFill>
                  <a:srgbClr val="46505A"/>
                </a:solidFill>
              </a:rPr>
              <a:t>been</a:t>
            </a:r>
            <a:r>
              <a:rPr lang="cs-CZ" sz="2800" dirty="0">
                <a:solidFill>
                  <a:srgbClr val="46505A"/>
                </a:solidFill>
              </a:rPr>
              <a:t> </a:t>
            </a:r>
            <a:r>
              <a:rPr lang="cs-CZ" sz="2800" dirty="0" err="1">
                <a:solidFill>
                  <a:srgbClr val="46505A"/>
                </a:solidFill>
              </a:rPr>
              <a:t>implemented</a:t>
            </a:r>
            <a:r>
              <a:rPr lang="cs-CZ" sz="2800" dirty="0">
                <a:solidFill>
                  <a:srgbClr val="46505A"/>
                </a:solidFill>
              </a:rPr>
              <a:t> </a:t>
            </a:r>
            <a:r>
              <a:rPr lang="cs-CZ" sz="2800" dirty="0" err="1">
                <a:solidFill>
                  <a:srgbClr val="46505A"/>
                </a:solidFill>
              </a:rPr>
              <a:t>at</a:t>
            </a:r>
            <a:r>
              <a:rPr lang="cs-CZ" sz="2800" dirty="0">
                <a:solidFill>
                  <a:srgbClr val="46505A"/>
                </a:solidFill>
              </a:rPr>
              <a:t> Tomas </a:t>
            </a:r>
            <a:r>
              <a:rPr lang="cs-CZ" sz="2800" dirty="0" err="1">
                <a:solidFill>
                  <a:srgbClr val="46505A"/>
                </a:solidFill>
              </a:rPr>
              <a:t>Bata</a:t>
            </a:r>
            <a:r>
              <a:rPr lang="cs-CZ" sz="2800" dirty="0">
                <a:solidFill>
                  <a:srgbClr val="46505A"/>
                </a:solidFill>
              </a:rPr>
              <a:t> University in Zlín (TBU) </a:t>
            </a:r>
            <a:r>
              <a:rPr lang="cs-CZ" sz="2800" dirty="0" err="1">
                <a:solidFill>
                  <a:srgbClr val="46505A"/>
                </a:solidFill>
              </a:rPr>
              <a:t>from</a:t>
            </a:r>
            <a:r>
              <a:rPr lang="cs-CZ" sz="2800" dirty="0">
                <a:solidFill>
                  <a:srgbClr val="46505A"/>
                </a:solidFill>
              </a:rPr>
              <a:t> </a:t>
            </a:r>
            <a:r>
              <a:rPr lang="cs-CZ" sz="2800" dirty="0" smtClean="0">
                <a:solidFill>
                  <a:srgbClr val="46505A"/>
                </a:solidFill>
              </a:rPr>
              <a:t>2015</a:t>
            </a:r>
            <a:br>
              <a:rPr lang="cs-CZ" sz="2800" dirty="0" smtClean="0">
                <a:solidFill>
                  <a:srgbClr val="46505A"/>
                </a:solidFill>
              </a:rPr>
            </a:br>
            <a:r>
              <a:rPr lang="cs-CZ" sz="2800" dirty="0" smtClean="0">
                <a:solidFill>
                  <a:srgbClr val="46505A"/>
                </a:solidFill>
              </a:rPr>
              <a:t> </a:t>
            </a:r>
            <a:r>
              <a:rPr lang="cs-CZ" sz="2800" dirty="0">
                <a:solidFill>
                  <a:srgbClr val="46505A"/>
                </a:solidFill>
              </a:rPr>
              <a:t>to 2020 </a:t>
            </a:r>
            <a:r>
              <a:rPr lang="cs-CZ" sz="2800" dirty="0" err="1">
                <a:solidFill>
                  <a:srgbClr val="46505A"/>
                </a:solidFill>
              </a:rPr>
              <a:t>within</a:t>
            </a:r>
            <a:r>
              <a:rPr lang="cs-CZ" sz="2800" dirty="0">
                <a:solidFill>
                  <a:srgbClr val="46505A"/>
                </a:solidFill>
              </a:rPr>
              <a:t> </a:t>
            </a:r>
            <a:r>
              <a:rPr lang="cs-CZ" sz="2800" dirty="0" err="1">
                <a:solidFill>
                  <a:srgbClr val="46505A"/>
                </a:solidFill>
              </a:rPr>
              <a:t>the</a:t>
            </a:r>
            <a:r>
              <a:rPr lang="cs-CZ" sz="2800" dirty="0">
                <a:solidFill>
                  <a:srgbClr val="46505A"/>
                </a:solidFill>
              </a:rPr>
              <a:t> </a:t>
            </a:r>
            <a:r>
              <a:rPr lang="cs-CZ" sz="2800" dirty="0" err="1">
                <a:solidFill>
                  <a:srgbClr val="46505A"/>
                </a:solidFill>
              </a:rPr>
              <a:t>National</a:t>
            </a:r>
            <a:r>
              <a:rPr lang="cs-CZ" sz="2800" dirty="0">
                <a:solidFill>
                  <a:srgbClr val="46505A"/>
                </a:solidFill>
              </a:rPr>
              <a:t> </a:t>
            </a:r>
            <a:r>
              <a:rPr lang="cs-CZ" sz="2800" dirty="0" err="1">
                <a:solidFill>
                  <a:srgbClr val="46505A"/>
                </a:solidFill>
              </a:rPr>
              <a:t>Programme</a:t>
            </a:r>
            <a:r>
              <a:rPr lang="cs-CZ" sz="2800" dirty="0">
                <a:solidFill>
                  <a:srgbClr val="46505A"/>
                </a:solidFill>
              </a:rPr>
              <a:t> </a:t>
            </a:r>
            <a:r>
              <a:rPr lang="cs-CZ" sz="2800" dirty="0" err="1">
                <a:solidFill>
                  <a:srgbClr val="46505A"/>
                </a:solidFill>
              </a:rPr>
              <a:t>for</a:t>
            </a:r>
            <a:r>
              <a:rPr lang="cs-CZ" sz="2800" dirty="0">
                <a:solidFill>
                  <a:srgbClr val="46505A"/>
                </a:solidFill>
              </a:rPr>
              <a:t> </a:t>
            </a:r>
            <a:r>
              <a:rPr lang="cs-CZ" sz="2800" dirty="0" err="1">
                <a:solidFill>
                  <a:srgbClr val="46505A"/>
                </a:solidFill>
              </a:rPr>
              <a:t>Sustainability</a:t>
            </a:r>
            <a:r>
              <a:rPr lang="cs-CZ" sz="2800" dirty="0">
                <a:solidFill>
                  <a:srgbClr val="46505A"/>
                </a:solidFill>
              </a:rPr>
              <a:t> </a:t>
            </a:r>
            <a:r>
              <a:rPr lang="cs-CZ" sz="2800" dirty="0" err="1">
                <a:solidFill>
                  <a:srgbClr val="46505A"/>
                </a:solidFill>
              </a:rPr>
              <a:t>one</a:t>
            </a:r>
            <a:r>
              <a:rPr lang="cs-CZ" sz="2800" dirty="0">
                <a:solidFill>
                  <a:srgbClr val="46505A"/>
                </a:solidFill>
              </a:rPr>
              <a:t> (by Ministry </a:t>
            </a:r>
            <a:r>
              <a:rPr lang="cs-CZ" sz="2800" dirty="0" err="1">
                <a:solidFill>
                  <a:srgbClr val="46505A"/>
                </a:solidFill>
              </a:rPr>
              <a:t>of</a:t>
            </a:r>
            <a:r>
              <a:rPr lang="cs-CZ" sz="2800" dirty="0">
                <a:solidFill>
                  <a:srgbClr val="46505A"/>
                </a:solidFill>
              </a:rPr>
              <a:t> </a:t>
            </a:r>
            <a:r>
              <a:rPr lang="cs-CZ" sz="2800" dirty="0" err="1">
                <a:solidFill>
                  <a:srgbClr val="46505A"/>
                </a:solidFill>
              </a:rPr>
              <a:t>Education</a:t>
            </a:r>
            <a:r>
              <a:rPr lang="cs-CZ" sz="2800" dirty="0">
                <a:solidFill>
                  <a:srgbClr val="46505A"/>
                </a:solidFill>
              </a:rPr>
              <a:t>, </a:t>
            </a:r>
            <a:r>
              <a:rPr lang="cs-CZ" sz="2800" dirty="0" err="1">
                <a:solidFill>
                  <a:srgbClr val="46505A"/>
                </a:solidFill>
              </a:rPr>
              <a:t>Youth</a:t>
            </a:r>
            <a:r>
              <a:rPr lang="cs-CZ" sz="2800" dirty="0">
                <a:solidFill>
                  <a:srgbClr val="46505A"/>
                </a:solidFill>
              </a:rPr>
              <a:t> and </a:t>
            </a:r>
            <a:r>
              <a:rPr lang="cs-CZ" sz="2800" dirty="0" err="1">
                <a:solidFill>
                  <a:srgbClr val="46505A"/>
                </a:solidFill>
              </a:rPr>
              <a:t>Sports</a:t>
            </a:r>
            <a:r>
              <a:rPr lang="cs-CZ" sz="2800" dirty="0">
                <a:solidFill>
                  <a:srgbClr val="46505A"/>
                </a:solidFill>
              </a:rPr>
              <a:t>). </a:t>
            </a:r>
            <a:endParaRPr lang="cs-CZ" sz="2800" b="1" dirty="0" smtClean="0">
              <a:solidFill>
                <a:srgbClr val="46505A"/>
              </a:solidFill>
            </a:endParaRPr>
          </a:p>
          <a:p>
            <a:pPr marL="0" indent="0">
              <a:buNone/>
            </a:pPr>
            <a:endParaRPr lang="cs-CZ" b="1" dirty="0">
              <a:solidFill>
                <a:srgbClr val="46505A"/>
              </a:solidFill>
            </a:endParaRPr>
          </a:p>
          <a:p>
            <a:pPr marL="0" indent="0">
              <a:buNone/>
            </a:pPr>
            <a:r>
              <a:rPr lang="cs-CZ" sz="3500" b="1" dirty="0" err="1" smtClean="0">
                <a:solidFill>
                  <a:srgbClr val="46505A"/>
                </a:solidFill>
              </a:rPr>
              <a:t>Total</a:t>
            </a:r>
            <a:r>
              <a:rPr lang="cs-CZ" sz="3500" b="1" dirty="0" smtClean="0">
                <a:solidFill>
                  <a:srgbClr val="46505A"/>
                </a:solidFill>
              </a:rPr>
              <a:t> </a:t>
            </a:r>
            <a:r>
              <a:rPr lang="cs-CZ" sz="3500" b="1" dirty="0" err="1" smtClean="0">
                <a:solidFill>
                  <a:srgbClr val="46505A"/>
                </a:solidFill>
              </a:rPr>
              <a:t>amount</a:t>
            </a:r>
            <a:r>
              <a:rPr lang="cs-CZ" sz="3500" b="1" dirty="0" smtClean="0">
                <a:solidFill>
                  <a:srgbClr val="46505A"/>
                </a:solidFill>
              </a:rPr>
              <a:t> </a:t>
            </a:r>
            <a:r>
              <a:rPr lang="cs-CZ" sz="3500" b="1" dirty="0" err="1" smtClean="0">
                <a:solidFill>
                  <a:srgbClr val="46505A"/>
                </a:solidFill>
              </a:rPr>
              <a:t>of</a:t>
            </a:r>
            <a:r>
              <a:rPr lang="cs-CZ" sz="3500" b="1" dirty="0" smtClean="0">
                <a:solidFill>
                  <a:srgbClr val="46505A"/>
                </a:solidFill>
              </a:rPr>
              <a:t> </a:t>
            </a:r>
            <a:r>
              <a:rPr lang="cs-CZ" sz="3500" b="1" dirty="0" err="1" smtClean="0">
                <a:solidFill>
                  <a:srgbClr val="46505A"/>
                </a:solidFill>
              </a:rPr>
              <a:t>funds</a:t>
            </a:r>
            <a:r>
              <a:rPr lang="cs-CZ" sz="3500" b="1" dirty="0" smtClean="0">
                <a:solidFill>
                  <a:srgbClr val="46505A"/>
                </a:solidFill>
              </a:rPr>
              <a:t> </a:t>
            </a:r>
            <a:r>
              <a:rPr lang="cs-CZ" sz="3500" b="1" dirty="0" err="1" smtClean="0">
                <a:solidFill>
                  <a:srgbClr val="46505A"/>
                </a:solidFill>
              </a:rPr>
              <a:t>allocated</a:t>
            </a:r>
            <a:r>
              <a:rPr lang="cs-CZ" sz="3500" b="1" dirty="0" smtClean="0">
                <a:solidFill>
                  <a:srgbClr val="46505A"/>
                </a:solidFill>
              </a:rPr>
              <a:t>: 131,8 mil. CZK</a:t>
            </a:r>
            <a:endParaRPr lang="cs-CZ" sz="3500" b="1" dirty="0">
              <a:solidFill>
                <a:srgbClr val="46505A"/>
              </a:solidFill>
            </a:endParaRPr>
          </a:p>
        </p:txBody>
      </p:sp>
    </p:spTree>
    <p:extLst>
      <p:ext uri="{BB962C8B-B14F-4D97-AF65-F5344CB8AC3E}">
        <p14:creationId xmlns:p14="http://schemas.microsoft.com/office/powerpoint/2010/main" val="4010654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EXTERNAL </a:t>
            </a:r>
            <a:r>
              <a:rPr lang="cs-CZ" dirty="0" smtClean="0">
                <a:solidFill>
                  <a:srgbClr val="33AEAB"/>
                </a:solidFill>
              </a:rPr>
              <a:t>PROJECTS </a:t>
            </a:r>
            <a:r>
              <a:rPr lang="cs-CZ" dirty="0">
                <a:solidFill>
                  <a:srgbClr val="33AEAB"/>
                </a:solidFill>
              </a:rPr>
              <a:t>IN </a:t>
            </a:r>
            <a:r>
              <a:rPr lang="cs-CZ" dirty="0" smtClean="0">
                <a:solidFill>
                  <a:srgbClr val="33AEAB"/>
                </a:solidFill>
              </a:rPr>
              <a:t>2020 </a:t>
            </a:r>
            <a:endParaRPr lang="cs-CZ" dirty="0">
              <a:solidFill>
                <a:srgbClr val="33AEAB"/>
              </a:solidFill>
            </a:endParaRPr>
          </a:p>
        </p:txBody>
      </p:sp>
      <p:sp>
        <p:nvSpPr>
          <p:cNvPr id="4" name="Zástupný symbol pro obsah 3"/>
          <p:cNvSpPr>
            <a:spLocks noGrp="1"/>
          </p:cNvSpPr>
          <p:nvPr>
            <p:ph sz="half" idx="1"/>
          </p:nvPr>
        </p:nvSpPr>
        <p:spPr/>
        <p:txBody>
          <a:bodyPr/>
          <a:lstStyle/>
          <a:p>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2464654701"/>
              </p:ext>
            </p:extLst>
          </p:nvPr>
        </p:nvGraphicFramePr>
        <p:xfrm>
          <a:off x="1064523" y="1586940"/>
          <a:ext cx="4770976" cy="5016743"/>
        </p:xfrm>
        <a:graphic>
          <a:graphicData uri="http://schemas.openxmlformats.org/drawingml/2006/table">
            <a:tbl>
              <a:tblPr firstRow="1" firstCol="1" bandRow="1"/>
              <a:tblGrid>
                <a:gridCol w="1659470">
                  <a:extLst>
                    <a:ext uri="{9D8B030D-6E8A-4147-A177-3AD203B41FA5}">
                      <a16:colId xmlns:a16="http://schemas.microsoft.com/office/drawing/2014/main" val="2332907359"/>
                    </a:ext>
                  </a:extLst>
                </a:gridCol>
                <a:gridCol w="3111506">
                  <a:extLst>
                    <a:ext uri="{9D8B030D-6E8A-4147-A177-3AD203B41FA5}">
                      <a16:colId xmlns:a16="http://schemas.microsoft.com/office/drawing/2014/main" val="2789535382"/>
                    </a:ext>
                  </a:extLst>
                </a:gridCol>
              </a:tblGrid>
              <a:tr h="305870">
                <a:tc>
                  <a:txBody>
                    <a:bodyPr/>
                    <a:lstStyle/>
                    <a:p>
                      <a:pPr algn="ctr">
                        <a:spcAft>
                          <a:spcPts val="0"/>
                        </a:spcAft>
                      </a:pPr>
                      <a:r>
                        <a:rPr lang="en-US" sz="1400" b="1" dirty="0">
                          <a:solidFill>
                            <a:srgbClr val="FFFFFF"/>
                          </a:solidFill>
                          <a:effectLst/>
                          <a:latin typeface="+mn-lt"/>
                          <a:ea typeface="Arial Black" panose="020B0A04020102020204" pitchFamily="34" charset="0"/>
                          <a:cs typeface="Arial Black" panose="020B0A04020102020204" pitchFamily="34" charset="0"/>
                        </a:rPr>
                        <a:t>Provider</a:t>
                      </a:r>
                      <a:endParaRPr lang="cs-CZ" sz="1100" dirty="0">
                        <a:solidFill>
                          <a:srgbClr val="46505A"/>
                        </a:solidFill>
                        <a:effectLst/>
                        <a:latin typeface="+mn-lt"/>
                        <a:ea typeface="Arial Black" panose="020B0A04020102020204"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spcAft>
                          <a:spcPts val="0"/>
                        </a:spcAft>
                      </a:pPr>
                      <a:r>
                        <a:rPr lang="en-US" sz="1400" b="1" dirty="0">
                          <a:solidFill>
                            <a:srgbClr val="FFFFFF"/>
                          </a:solidFill>
                          <a:effectLst/>
                          <a:latin typeface="+mn-lt"/>
                          <a:ea typeface="Arial Black" panose="020B0A04020102020204" pitchFamily="34" charset="0"/>
                          <a:cs typeface="Arial Black" panose="020B0A04020102020204" pitchFamily="34" charset="0"/>
                        </a:rPr>
                        <a:t>Grant No. </a:t>
                      </a:r>
                      <a:endParaRPr lang="cs-CZ" sz="1100" dirty="0">
                        <a:solidFill>
                          <a:srgbClr val="46505A"/>
                        </a:solidFill>
                        <a:effectLst/>
                        <a:latin typeface="+mn-lt"/>
                        <a:ea typeface="Arial Black" panose="020B0A04020102020204"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extLst>
                  <a:ext uri="{0D108BD9-81ED-4DB2-BD59-A6C34878D82A}">
                    <a16:rowId xmlns:a16="http://schemas.microsoft.com/office/drawing/2014/main" val="2841778569"/>
                  </a:ext>
                </a:extLst>
              </a:tr>
              <a:tr h="252009">
                <a:tc rowSpan="12">
                  <a:txBody>
                    <a:bodyPr/>
                    <a:lstStyle/>
                    <a:p>
                      <a:pPr algn="ctr">
                        <a:spcAft>
                          <a:spcPts val="0"/>
                        </a:spcAft>
                      </a:pPr>
                      <a:r>
                        <a:rPr lang="en-US" sz="1400" b="1" dirty="0" smtClean="0">
                          <a:ln>
                            <a:noFill/>
                          </a:ln>
                          <a:solidFill>
                            <a:srgbClr val="FFFFFF"/>
                          </a:solidFill>
                          <a:effectLst/>
                          <a:latin typeface="+mn-lt"/>
                          <a:ea typeface="Arial Black" panose="020B0A04020102020204" pitchFamily="34" charset="0"/>
                          <a:cs typeface="Arial Black" panose="020B0A04020102020204" pitchFamily="34" charset="0"/>
                        </a:rPr>
                        <a:t>M</a:t>
                      </a:r>
                      <a:r>
                        <a:rPr lang="cs-CZ" sz="1400" b="1" dirty="0" smtClean="0">
                          <a:ln>
                            <a:noFill/>
                          </a:ln>
                          <a:solidFill>
                            <a:srgbClr val="FFFFFF"/>
                          </a:solidFill>
                          <a:effectLst/>
                          <a:latin typeface="+mn-lt"/>
                          <a:ea typeface="Arial Black" panose="020B0A04020102020204" pitchFamily="34" charset="0"/>
                          <a:cs typeface="Arial Black" panose="020B0A04020102020204" pitchFamily="34" charset="0"/>
                        </a:rPr>
                        <a:t>INISTRY</a:t>
                      </a:r>
                      <a:r>
                        <a:rPr lang="cs-CZ" sz="1400" b="1" baseline="0" dirty="0" smtClean="0">
                          <a:ln>
                            <a:noFill/>
                          </a:ln>
                          <a:solidFill>
                            <a:srgbClr val="FFFFFF"/>
                          </a:solidFill>
                          <a:effectLst/>
                          <a:latin typeface="+mn-lt"/>
                          <a:ea typeface="Arial Black" panose="020B0A04020102020204" pitchFamily="34" charset="0"/>
                          <a:cs typeface="Arial Black" panose="020B0A04020102020204" pitchFamily="34" charset="0"/>
                        </a:rPr>
                        <a:t> </a:t>
                      </a:r>
                      <a:br>
                        <a:rPr lang="cs-CZ" sz="1400" b="1" baseline="0" dirty="0" smtClean="0">
                          <a:ln>
                            <a:noFill/>
                          </a:ln>
                          <a:solidFill>
                            <a:srgbClr val="FFFFFF"/>
                          </a:solidFill>
                          <a:effectLst/>
                          <a:latin typeface="+mn-lt"/>
                          <a:ea typeface="Arial Black" panose="020B0A04020102020204" pitchFamily="34" charset="0"/>
                          <a:cs typeface="Arial Black" panose="020B0A04020102020204" pitchFamily="34" charset="0"/>
                        </a:rPr>
                      </a:br>
                      <a:r>
                        <a:rPr lang="cs-CZ" sz="1400" b="1" baseline="0" dirty="0" smtClean="0">
                          <a:ln>
                            <a:noFill/>
                          </a:ln>
                          <a:solidFill>
                            <a:srgbClr val="FFFFFF"/>
                          </a:solidFill>
                          <a:effectLst/>
                          <a:latin typeface="+mn-lt"/>
                          <a:ea typeface="Arial Black" panose="020B0A04020102020204" pitchFamily="34" charset="0"/>
                          <a:cs typeface="Arial Black" panose="020B0A04020102020204" pitchFamily="34" charset="0"/>
                        </a:rPr>
                        <a:t>OF EDUCATION, YOUTH AND SPORTS</a:t>
                      </a:r>
                      <a:endParaRPr lang="cs-CZ" sz="1400" dirty="0">
                        <a:solidFill>
                          <a:srgbClr val="46505A"/>
                        </a:solidFill>
                        <a:effectLst/>
                        <a:latin typeface="+mn-lt"/>
                        <a:ea typeface="Arial Black" panose="020B0A04020102020204"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spcAft>
                          <a:spcPts val="0"/>
                        </a:spcAft>
                      </a:pPr>
                      <a:r>
                        <a:rPr lang="en-US" sz="1400" b="1" dirty="0">
                          <a:ln>
                            <a:noFill/>
                          </a:ln>
                          <a:solidFill>
                            <a:srgbClr val="46505A"/>
                          </a:solidFill>
                          <a:effectLst/>
                          <a:latin typeface="+mn-lt"/>
                          <a:ea typeface="Segoe UI Emoji" panose="020B0502040204020203" pitchFamily="34" charset="0"/>
                          <a:cs typeface="Arial Black" panose="020B0A04020102020204" pitchFamily="34" charset="0"/>
                        </a:rPr>
                        <a:t>LO1504</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3198089"/>
                  </a:ext>
                </a:extLst>
              </a:tr>
              <a:tr h="252009">
                <a:tc vMerge="1">
                  <a:txBody>
                    <a:bodyPr/>
                    <a:lstStyle/>
                    <a:p>
                      <a:endParaRPr lang="cs-CZ"/>
                    </a:p>
                  </a:txBody>
                  <a:tcPr/>
                </a:tc>
                <a:tc>
                  <a:txBody>
                    <a:bodyPr/>
                    <a:lstStyle/>
                    <a:p>
                      <a:pPr algn="ctr">
                        <a:spcAft>
                          <a:spcPts val="0"/>
                        </a:spcAft>
                      </a:pPr>
                      <a:r>
                        <a:rPr lang="cs-CZ" sz="1400" b="1" dirty="0">
                          <a:solidFill>
                            <a:srgbClr val="46505A"/>
                          </a:solidFill>
                          <a:effectLst/>
                          <a:latin typeface="+mn-lt"/>
                          <a:ea typeface="Segoe UI Emoji" panose="020B0502040204020203" pitchFamily="34" charset="0"/>
                          <a:cs typeface="Arial Black" panose="020B0A04020102020204" pitchFamily="34" charset="0"/>
                        </a:rPr>
                        <a:t>LTAB19019</a:t>
                      </a: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8365893"/>
                  </a:ext>
                </a:extLst>
              </a:tr>
              <a:tr h="252009">
                <a:tc vMerge="1">
                  <a:txBody>
                    <a:bodyPr/>
                    <a:lstStyle/>
                    <a:p>
                      <a:endParaRPr lang="cs-CZ"/>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n>
                            <a:noFill/>
                          </a:ln>
                          <a:solidFill>
                            <a:srgbClr val="46505A"/>
                          </a:solidFill>
                          <a:effectLst/>
                          <a:latin typeface="+mn-lt"/>
                          <a:ea typeface="Segoe UI Emoji" panose="020B0502040204020203" pitchFamily="34" charset="0"/>
                          <a:cs typeface="Arial Black" panose="020B0A04020102020204" pitchFamily="34" charset="0"/>
                        </a:rPr>
                        <a:t>LTA</a:t>
                      </a:r>
                      <a:r>
                        <a:rPr lang="cs-CZ" sz="1400" b="1" dirty="0" smtClean="0">
                          <a:ln>
                            <a:noFill/>
                          </a:ln>
                          <a:solidFill>
                            <a:srgbClr val="46505A"/>
                          </a:solidFill>
                          <a:effectLst/>
                          <a:latin typeface="+mn-lt"/>
                          <a:ea typeface="Segoe UI Emoji" panose="020B0502040204020203" pitchFamily="34" charset="0"/>
                          <a:cs typeface="Arial Black" panose="020B0A04020102020204" pitchFamily="34" charset="0"/>
                        </a:rPr>
                        <a:t>USA19066</a:t>
                      </a:r>
                      <a:endParaRPr lang="cs-CZ" sz="1400" b="1" dirty="0" smtClean="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5687558"/>
                  </a:ext>
                </a:extLst>
              </a:tr>
              <a:tr h="252009">
                <a:tc vMerge="1">
                  <a:txBody>
                    <a:bodyPr/>
                    <a:lstStyle/>
                    <a:p>
                      <a:endParaRPr lang="cs-CZ"/>
                    </a:p>
                  </a:txBody>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LTT20005</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3472049"/>
                  </a:ext>
                </a:extLst>
              </a:tr>
              <a:tr h="252009">
                <a:tc vMerge="1">
                  <a:txBody>
                    <a:bodyPr/>
                    <a:lstStyle/>
                    <a:p>
                      <a:endParaRPr lang="cs-CZ"/>
                    </a:p>
                  </a:txBody>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LTT20010</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0577574"/>
                  </a:ext>
                </a:extLst>
              </a:tr>
              <a:tr h="252009">
                <a:tc vMerge="1">
                  <a:txBody>
                    <a:bodyPr/>
                    <a:lstStyle/>
                    <a:p>
                      <a:endParaRPr lang="cs-CZ"/>
                    </a:p>
                  </a:txBody>
                  <a:tcPr/>
                </a:tc>
                <a:tc>
                  <a:txBody>
                    <a:bodyPr/>
                    <a:lstStyle/>
                    <a:p>
                      <a:pPr algn="ctr">
                        <a:spcAft>
                          <a:spcPts val="0"/>
                        </a:spcAft>
                      </a:pPr>
                      <a:r>
                        <a:rPr lang="en-US" sz="1400" b="1" dirty="0">
                          <a:ln>
                            <a:noFill/>
                          </a:ln>
                          <a:solidFill>
                            <a:srgbClr val="46505A"/>
                          </a:solidFill>
                          <a:effectLst/>
                          <a:latin typeface="+mn-lt"/>
                          <a:ea typeface="Segoe UI Emoji" panose="020B0502040204020203" pitchFamily="34" charset="0"/>
                          <a:cs typeface="Arial Black" panose="020B0A04020102020204" pitchFamily="34" charset="0"/>
                        </a:rPr>
                        <a:t>8</a:t>
                      </a:r>
                      <a:r>
                        <a:rPr lang="cs-CZ" sz="1400" b="1" dirty="0">
                          <a:ln>
                            <a:noFill/>
                          </a:ln>
                          <a:solidFill>
                            <a:srgbClr val="46505A"/>
                          </a:solidFill>
                          <a:effectLst/>
                          <a:latin typeface="+mn-lt"/>
                          <a:ea typeface="Segoe UI Emoji" panose="020B0502040204020203" pitchFamily="34" charset="0"/>
                          <a:cs typeface="Arial Black" panose="020B0A04020102020204" pitchFamily="34" charset="0"/>
                        </a:rPr>
                        <a:t>JPL19031</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71668410"/>
                  </a:ext>
                </a:extLst>
              </a:tr>
              <a:tr h="252009">
                <a:tc vMerge="1">
                  <a:txBody>
                    <a:bodyPr/>
                    <a:lstStyle/>
                    <a:p>
                      <a:pPr algn="ctr">
                        <a:spcAft>
                          <a:spcPts val="0"/>
                        </a:spcAft>
                      </a:pPr>
                      <a:endParaRPr lang="cs-CZ" sz="1000" dirty="0">
                        <a:solidFill>
                          <a:srgbClr val="46505A"/>
                        </a:solidFill>
                        <a:effectLst/>
                        <a:latin typeface="UTB Text" panose="00000500000000000000" pitchFamily="50" charset="-18"/>
                        <a:ea typeface="Arial Black" panose="020B0A04020102020204"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8J20PL026</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0025865"/>
                  </a:ext>
                </a:extLst>
              </a:tr>
              <a:tr h="252009">
                <a:tc vMerge="1">
                  <a:txBody>
                    <a:bodyPr/>
                    <a:lstStyle/>
                    <a:p>
                      <a:endParaRPr lang="cs-CZ"/>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8X20041</a:t>
                      </a: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72072712"/>
                  </a:ext>
                </a:extLst>
              </a:tr>
              <a:tr h="252009">
                <a:tc vMerge="1">
                  <a:txBody>
                    <a:bodyPr/>
                    <a:lstStyle/>
                    <a:p>
                      <a:endParaRPr lang="cs-CZ"/>
                    </a:p>
                  </a:txBody>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CZ.02.2.69/0.0/0.0/16_018/0002720</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52950932"/>
                  </a:ext>
                </a:extLst>
              </a:tr>
              <a:tr h="252009">
                <a:tc vMerge="1">
                  <a:txBody>
                    <a:bodyPr/>
                    <a:lstStyle/>
                    <a:p>
                      <a:endParaRPr lang="cs-CZ"/>
                    </a:p>
                  </a:txBody>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CZ.02.2.69/0.0/0.0/16_028/0006243</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7660926"/>
                  </a:ext>
                </a:extLst>
              </a:tr>
              <a:tr h="252009">
                <a:tc vMerge="1">
                  <a:txBody>
                    <a:bodyPr/>
                    <a:lstStyle/>
                    <a:p>
                      <a:endParaRPr lang="cs-CZ"/>
                    </a:p>
                  </a:txBody>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CZ.02.2.69/0.0/0.0/16_027/0008464</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3396797"/>
                  </a:ext>
                </a:extLst>
              </a:tr>
              <a:tr h="252009">
                <a:tc vMerge="1">
                  <a:txBody>
                    <a:bodyPr/>
                    <a:lstStyle/>
                    <a:p>
                      <a:pPr algn="ctr">
                        <a:spcAft>
                          <a:spcPts val="0"/>
                        </a:spcAft>
                      </a:pPr>
                      <a:endParaRPr lang="cs-CZ" sz="1000" dirty="0">
                        <a:solidFill>
                          <a:srgbClr val="46505A"/>
                        </a:solidFill>
                        <a:effectLst/>
                        <a:latin typeface="UTB Text" panose="00000500000000000000" pitchFamily="50" charset="-18"/>
                        <a:ea typeface="Arial Black" panose="020B0A04020102020204"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CZ.02.2.69/0.0/0.0/16_031/0011594</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48153423"/>
                  </a:ext>
                </a:extLst>
              </a:tr>
              <a:tr h="252009">
                <a:tc rowSpan="5">
                  <a:txBody>
                    <a:bodyPr/>
                    <a:lstStyle/>
                    <a:p>
                      <a:pPr algn="ctr">
                        <a:spcAft>
                          <a:spcPts val="0"/>
                        </a:spcAft>
                      </a:pPr>
                      <a:r>
                        <a:rPr lang="cs-CZ" sz="1400" b="1" dirty="0" smtClean="0">
                          <a:ln>
                            <a:noFill/>
                          </a:ln>
                          <a:solidFill>
                            <a:srgbClr val="FFFFFF"/>
                          </a:solidFill>
                          <a:effectLst/>
                          <a:latin typeface="+mn-lt"/>
                          <a:ea typeface="Arial Black" panose="020B0A04020102020204" pitchFamily="34" charset="0"/>
                          <a:cs typeface="Arial Black" panose="020B0A04020102020204" pitchFamily="34" charset="0"/>
                        </a:rPr>
                        <a:t>MINISTRY </a:t>
                      </a:r>
                      <a:br>
                        <a:rPr lang="cs-CZ" sz="1400" b="1" dirty="0" smtClean="0">
                          <a:ln>
                            <a:noFill/>
                          </a:ln>
                          <a:solidFill>
                            <a:srgbClr val="FFFFFF"/>
                          </a:solidFill>
                          <a:effectLst/>
                          <a:latin typeface="+mn-lt"/>
                          <a:ea typeface="Arial Black" panose="020B0A04020102020204" pitchFamily="34" charset="0"/>
                          <a:cs typeface="Arial Black" panose="020B0A04020102020204" pitchFamily="34" charset="0"/>
                        </a:rPr>
                      </a:br>
                      <a:r>
                        <a:rPr lang="cs-CZ" sz="1400" b="1" dirty="0" smtClean="0">
                          <a:ln>
                            <a:noFill/>
                          </a:ln>
                          <a:solidFill>
                            <a:srgbClr val="FFFFFF"/>
                          </a:solidFill>
                          <a:effectLst/>
                          <a:latin typeface="+mn-lt"/>
                          <a:ea typeface="Arial Black" panose="020B0A04020102020204" pitchFamily="34" charset="0"/>
                          <a:cs typeface="Arial Black" panose="020B0A04020102020204" pitchFamily="34" charset="0"/>
                        </a:rPr>
                        <a:t>OF INDUSTRY AND TRADE</a:t>
                      </a:r>
                      <a:endParaRPr lang="cs-CZ" sz="1400" dirty="0">
                        <a:solidFill>
                          <a:srgbClr val="46505A"/>
                        </a:solidFill>
                        <a:effectLst/>
                        <a:latin typeface="+mn-lt"/>
                        <a:ea typeface="Arial Black" panose="020B0A04020102020204"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spcAft>
                          <a:spcPts val="0"/>
                        </a:spcAft>
                      </a:pPr>
                      <a:r>
                        <a:rPr lang="en-US" sz="1400" b="1" dirty="0">
                          <a:solidFill>
                            <a:srgbClr val="46505A"/>
                          </a:solidFill>
                          <a:effectLst/>
                          <a:latin typeface="+mn-lt"/>
                          <a:ea typeface="Segoe UI Emoji" panose="020B0502040204020203" pitchFamily="34" charset="0"/>
                          <a:cs typeface="Arial Black" panose="020B0A04020102020204" pitchFamily="34" charset="0"/>
                        </a:rPr>
                        <a:t>FV10756</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6214933"/>
                  </a:ext>
                </a:extLst>
              </a:tr>
              <a:tr h="252009">
                <a:tc vMerge="1">
                  <a:txBody>
                    <a:bodyPr/>
                    <a:lstStyle/>
                    <a:p>
                      <a:endParaRPr lang="cs-CZ"/>
                    </a:p>
                  </a:txBody>
                  <a:tcPr/>
                </a:tc>
                <a:tc>
                  <a:txBody>
                    <a:bodyPr/>
                    <a:lstStyle/>
                    <a:p>
                      <a:pPr algn="ctr">
                        <a:spcAft>
                          <a:spcPts val="0"/>
                        </a:spcAft>
                      </a:pPr>
                      <a:r>
                        <a:rPr lang="en-US" sz="1400" b="1" dirty="0" smtClean="0">
                          <a:solidFill>
                            <a:srgbClr val="46505A"/>
                          </a:solidFill>
                          <a:effectLst/>
                          <a:latin typeface="+mn-lt"/>
                          <a:ea typeface="Segoe UI Emoji" panose="020B0502040204020203" pitchFamily="34" charset="0"/>
                          <a:cs typeface="Arial Black" panose="020B0A04020102020204" pitchFamily="34" charset="0"/>
                        </a:rPr>
                        <a:t>FV</a:t>
                      </a:r>
                      <a:r>
                        <a:rPr lang="cs-CZ" sz="1400" b="1" dirty="0" smtClean="0">
                          <a:solidFill>
                            <a:srgbClr val="46505A"/>
                          </a:solidFill>
                          <a:effectLst/>
                          <a:latin typeface="+mn-lt"/>
                          <a:ea typeface="Segoe UI Emoji" panose="020B0502040204020203" pitchFamily="34" charset="0"/>
                          <a:cs typeface="Arial Black" panose="020B0A04020102020204" pitchFamily="34" charset="0"/>
                        </a:rPr>
                        <a:t>30048</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1328788"/>
                  </a:ext>
                </a:extLst>
              </a:tr>
              <a:tr h="252009">
                <a:tc vMerge="1">
                  <a:txBody>
                    <a:bodyPr/>
                    <a:lstStyle/>
                    <a:p>
                      <a:endParaRPr lang="cs-CZ"/>
                    </a:p>
                  </a:txBody>
                  <a:tcPr/>
                </a:tc>
                <a:tc>
                  <a:txBody>
                    <a:bodyPr/>
                    <a:lstStyle/>
                    <a:p>
                      <a:pPr algn="ctr">
                        <a:spcAft>
                          <a:spcPts val="0"/>
                        </a:spcAft>
                      </a:pPr>
                      <a:r>
                        <a:rPr lang="en-US" sz="1400" b="1" dirty="0" smtClean="0">
                          <a:solidFill>
                            <a:srgbClr val="46505A"/>
                          </a:solidFill>
                          <a:effectLst/>
                          <a:latin typeface="+mn-lt"/>
                          <a:ea typeface="Segoe UI Emoji" panose="020B0502040204020203" pitchFamily="34" charset="0"/>
                          <a:cs typeface="Arial Black" panose="020B0A04020102020204" pitchFamily="34" charset="0"/>
                        </a:rPr>
                        <a:t>FV</a:t>
                      </a:r>
                      <a:r>
                        <a:rPr lang="cs-CZ" sz="1400" b="1" dirty="0" smtClean="0">
                          <a:solidFill>
                            <a:srgbClr val="46505A"/>
                          </a:solidFill>
                          <a:effectLst/>
                          <a:latin typeface="+mn-lt"/>
                          <a:ea typeface="Segoe UI Emoji" panose="020B0502040204020203" pitchFamily="34" charset="0"/>
                          <a:cs typeface="Arial Black" panose="020B0A04020102020204" pitchFamily="34" charset="0"/>
                        </a:rPr>
                        <a:t>30337</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1903677"/>
                  </a:ext>
                </a:extLst>
              </a:tr>
              <a:tr h="252009">
                <a:tc vMerge="1">
                  <a:txBody>
                    <a:bodyPr/>
                    <a:lstStyle/>
                    <a:p>
                      <a:endParaRPr lang="cs-CZ"/>
                    </a:p>
                  </a:txBody>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FV40377</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85476721"/>
                  </a:ext>
                </a:extLst>
              </a:tr>
              <a:tr h="252009">
                <a:tc vMerge="1">
                  <a:txBody>
                    <a:bodyPr/>
                    <a:lstStyle/>
                    <a:p>
                      <a:endParaRPr lang="cs-CZ"/>
                    </a:p>
                  </a:txBody>
                  <a:tcPr/>
                </a:tc>
                <a:tc>
                  <a:txBody>
                    <a:bodyPr/>
                    <a:lstStyle/>
                    <a:p>
                      <a:pPr algn="ctr">
                        <a:spcAft>
                          <a:spcPts val="0"/>
                        </a:spcAft>
                      </a:pPr>
                      <a:r>
                        <a:rPr lang="cs-CZ" sz="1400" b="1" dirty="0">
                          <a:solidFill>
                            <a:srgbClr val="46505A"/>
                          </a:solidFill>
                          <a:effectLst/>
                          <a:latin typeface="+mn-lt"/>
                          <a:ea typeface="Segoe UI Emoji" panose="020B0502040204020203" pitchFamily="34" charset="0"/>
                          <a:cs typeface="Arial Black" panose="020B0A04020102020204" pitchFamily="34" charset="0"/>
                        </a:rPr>
                        <a:t>CZ.01.1.02/0.0/0.0/17_107/0012417</a:t>
                      </a: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9837824"/>
                  </a:ext>
                </a:extLst>
              </a:tr>
              <a:tr h="252009">
                <a:tc>
                  <a:txBody>
                    <a:bodyPr/>
                    <a:lstStyle/>
                    <a:p>
                      <a:pPr algn="ctr">
                        <a:spcAft>
                          <a:spcPts val="0"/>
                        </a:spcAft>
                      </a:pPr>
                      <a:r>
                        <a:rPr lang="cs-CZ" sz="1400" b="1" dirty="0" smtClean="0">
                          <a:solidFill>
                            <a:schemeClr val="bg1"/>
                          </a:solidFill>
                          <a:effectLst/>
                          <a:latin typeface="+mn-lt"/>
                          <a:ea typeface="Arial Black" panose="020B0A04020102020204" pitchFamily="34" charset="0"/>
                          <a:cs typeface="Arial Black" panose="020B0A04020102020204" pitchFamily="34" charset="0"/>
                        </a:rPr>
                        <a:t>MINISTRY</a:t>
                      </a:r>
                      <a:r>
                        <a:rPr lang="cs-CZ" sz="1400" b="1" baseline="0" dirty="0" smtClean="0">
                          <a:solidFill>
                            <a:schemeClr val="bg1"/>
                          </a:solidFill>
                          <a:effectLst/>
                          <a:latin typeface="+mn-lt"/>
                          <a:ea typeface="Arial Black" panose="020B0A04020102020204" pitchFamily="34" charset="0"/>
                          <a:cs typeface="Arial Black" panose="020B0A04020102020204" pitchFamily="34" charset="0"/>
                        </a:rPr>
                        <a:t> OF AGRICULTURE</a:t>
                      </a:r>
                      <a:endParaRPr lang="cs-CZ" sz="1400" b="1" dirty="0">
                        <a:solidFill>
                          <a:schemeClr val="bg1"/>
                        </a:solidFill>
                        <a:effectLst/>
                        <a:latin typeface="+mn-lt"/>
                        <a:ea typeface="Arial Black" panose="020B0A04020102020204"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spcAft>
                          <a:spcPts val="0"/>
                        </a:spcAft>
                      </a:pPr>
                      <a:r>
                        <a:rPr lang="cs-CZ" sz="1400" b="1" dirty="0">
                          <a:solidFill>
                            <a:srgbClr val="46505A"/>
                          </a:solidFill>
                          <a:effectLst/>
                          <a:latin typeface="+mn-lt"/>
                          <a:ea typeface="Segoe UI Emoji" panose="020B0502040204020203" pitchFamily="34" charset="0"/>
                          <a:cs typeface="Arial Black" panose="020B0A04020102020204" pitchFamily="34" charset="0"/>
                        </a:rPr>
                        <a:t>QK1910392</a:t>
                      </a: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35364113"/>
                  </a:ext>
                </a:extLst>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1607207222"/>
              </p:ext>
            </p:extLst>
          </p:nvPr>
        </p:nvGraphicFramePr>
        <p:xfrm>
          <a:off x="5893801" y="1583713"/>
          <a:ext cx="4770976" cy="4764734"/>
        </p:xfrm>
        <a:graphic>
          <a:graphicData uri="http://schemas.openxmlformats.org/drawingml/2006/table">
            <a:tbl>
              <a:tblPr firstRow="1" firstCol="1" bandRow="1"/>
              <a:tblGrid>
                <a:gridCol w="1659470">
                  <a:extLst>
                    <a:ext uri="{9D8B030D-6E8A-4147-A177-3AD203B41FA5}">
                      <a16:colId xmlns:a16="http://schemas.microsoft.com/office/drawing/2014/main" val="3205461566"/>
                    </a:ext>
                  </a:extLst>
                </a:gridCol>
                <a:gridCol w="3111506">
                  <a:extLst>
                    <a:ext uri="{9D8B030D-6E8A-4147-A177-3AD203B41FA5}">
                      <a16:colId xmlns:a16="http://schemas.microsoft.com/office/drawing/2014/main" val="900116425"/>
                    </a:ext>
                  </a:extLst>
                </a:gridCol>
              </a:tblGrid>
              <a:tr h="305870">
                <a:tc>
                  <a:txBody>
                    <a:bodyPr/>
                    <a:lstStyle/>
                    <a:p>
                      <a:pPr algn="ctr">
                        <a:spcAft>
                          <a:spcPts val="0"/>
                        </a:spcAft>
                      </a:pPr>
                      <a:r>
                        <a:rPr lang="en-US" sz="1400" b="1" dirty="0">
                          <a:solidFill>
                            <a:srgbClr val="FFFFFF"/>
                          </a:solidFill>
                          <a:effectLst/>
                          <a:latin typeface="+mn-lt"/>
                          <a:ea typeface="Arial Black" panose="020B0A04020102020204" pitchFamily="34" charset="0"/>
                          <a:cs typeface="Arial Black" panose="020B0A04020102020204" pitchFamily="34" charset="0"/>
                        </a:rPr>
                        <a:t>Provider</a:t>
                      </a:r>
                      <a:endParaRPr lang="cs-CZ" sz="1100" dirty="0">
                        <a:solidFill>
                          <a:srgbClr val="46505A"/>
                        </a:solidFill>
                        <a:effectLst/>
                        <a:latin typeface="+mn-lt"/>
                        <a:ea typeface="Arial Black" panose="020B0A04020102020204"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spcAft>
                          <a:spcPts val="0"/>
                        </a:spcAft>
                      </a:pPr>
                      <a:r>
                        <a:rPr lang="en-US" sz="1400" b="1" dirty="0">
                          <a:solidFill>
                            <a:srgbClr val="FFFFFF"/>
                          </a:solidFill>
                          <a:effectLst/>
                          <a:latin typeface="+mn-lt"/>
                          <a:ea typeface="Arial Black" panose="020B0A04020102020204" pitchFamily="34" charset="0"/>
                          <a:cs typeface="Arial Black" panose="020B0A04020102020204" pitchFamily="34" charset="0"/>
                        </a:rPr>
                        <a:t>Grant No. </a:t>
                      </a:r>
                      <a:endParaRPr lang="cs-CZ" sz="1100" dirty="0">
                        <a:solidFill>
                          <a:srgbClr val="46505A"/>
                        </a:solidFill>
                        <a:effectLst/>
                        <a:latin typeface="+mn-lt"/>
                        <a:ea typeface="Arial Black" panose="020B0A04020102020204"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extLst>
                  <a:ext uri="{0D108BD9-81ED-4DB2-BD59-A6C34878D82A}">
                    <a16:rowId xmlns:a16="http://schemas.microsoft.com/office/drawing/2014/main" val="1136676213"/>
                  </a:ext>
                </a:extLst>
              </a:tr>
              <a:tr h="252009">
                <a:tc rowSpan="11">
                  <a:txBody>
                    <a:bodyPr/>
                    <a:lstStyle/>
                    <a:p>
                      <a:pPr algn="ctr">
                        <a:spcAft>
                          <a:spcPts val="0"/>
                        </a:spcAft>
                      </a:pPr>
                      <a:r>
                        <a:rPr lang="en-US" sz="1400" b="1" dirty="0" smtClean="0">
                          <a:ln>
                            <a:noFill/>
                          </a:ln>
                          <a:solidFill>
                            <a:srgbClr val="FFFFFF"/>
                          </a:solidFill>
                          <a:effectLst/>
                          <a:latin typeface="+mn-lt"/>
                          <a:ea typeface="Arial Black" panose="020B0A04020102020204" pitchFamily="34" charset="0"/>
                          <a:cs typeface="Arial Black" panose="020B0A04020102020204" pitchFamily="34" charset="0"/>
                        </a:rPr>
                        <a:t>T</a:t>
                      </a:r>
                      <a:r>
                        <a:rPr lang="cs-CZ" sz="1400" b="1" dirty="0" smtClean="0">
                          <a:ln>
                            <a:noFill/>
                          </a:ln>
                          <a:solidFill>
                            <a:srgbClr val="FFFFFF"/>
                          </a:solidFill>
                          <a:effectLst/>
                          <a:latin typeface="+mn-lt"/>
                          <a:ea typeface="Arial Black" panose="020B0A04020102020204" pitchFamily="34" charset="0"/>
                          <a:cs typeface="Arial Black" panose="020B0A04020102020204" pitchFamily="34" charset="0"/>
                        </a:rPr>
                        <a:t>ECHNOLOGY AGENCY</a:t>
                      </a:r>
                      <a:r>
                        <a:rPr lang="cs-CZ" sz="1400" b="1" baseline="0" dirty="0" smtClean="0">
                          <a:ln>
                            <a:noFill/>
                          </a:ln>
                          <a:solidFill>
                            <a:srgbClr val="FFFFFF"/>
                          </a:solidFill>
                          <a:effectLst/>
                          <a:latin typeface="+mn-lt"/>
                          <a:ea typeface="Arial Black" panose="020B0A04020102020204" pitchFamily="34" charset="0"/>
                          <a:cs typeface="Arial Black" panose="020B0A04020102020204" pitchFamily="34" charset="0"/>
                        </a:rPr>
                        <a:t> </a:t>
                      </a:r>
                      <a:br>
                        <a:rPr lang="cs-CZ" sz="1400" b="1" baseline="0" dirty="0" smtClean="0">
                          <a:ln>
                            <a:noFill/>
                          </a:ln>
                          <a:solidFill>
                            <a:srgbClr val="FFFFFF"/>
                          </a:solidFill>
                          <a:effectLst/>
                          <a:latin typeface="+mn-lt"/>
                          <a:ea typeface="Arial Black" panose="020B0A04020102020204" pitchFamily="34" charset="0"/>
                          <a:cs typeface="Arial Black" panose="020B0A04020102020204" pitchFamily="34" charset="0"/>
                        </a:rPr>
                      </a:br>
                      <a:r>
                        <a:rPr lang="cs-CZ" sz="1400" b="1" baseline="0" dirty="0" smtClean="0">
                          <a:ln>
                            <a:noFill/>
                          </a:ln>
                          <a:solidFill>
                            <a:srgbClr val="FFFFFF"/>
                          </a:solidFill>
                          <a:effectLst/>
                          <a:latin typeface="+mn-lt"/>
                          <a:ea typeface="Arial Black" panose="020B0A04020102020204" pitchFamily="34" charset="0"/>
                          <a:cs typeface="Arial Black" panose="020B0A04020102020204" pitchFamily="34" charset="0"/>
                        </a:rPr>
                        <a:t>OF THE CZECH REPUBLIC</a:t>
                      </a:r>
                      <a:endParaRPr lang="cs-CZ" sz="1600" dirty="0">
                        <a:solidFill>
                          <a:srgbClr val="46505A"/>
                        </a:solidFill>
                        <a:effectLst/>
                        <a:latin typeface="+mn-lt"/>
                        <a:ea typeface="Arial Black" panose="020B0A04020102020204"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FW01010327</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2503929"/>
                  </a:ext>
                </a:extLst>
              </a:tr>
              <a:tr h="252009">
                <a:tc vMerge="1">
                  <a:txBody>
                    <a:bodyPr/>
                    <a:lstStyle/>
                    <a:p>
                      <a:endParaRPr lang="cs-CZ"/>
                    </a:p>
                  </a:txBody>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FW01010588</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67132707"/>
                  </a:ext>
                </a:extLst>
              </a:tr>
              <a:tr h="252009">
                <a:tc vMerge="1">
                  <a:txBody>
                    <a:bodyPr/>
                    <a:lstStyle/>
                    <a:p>
                      <a:endParaRPr lang="cs-CZ"/>
                    </a:p>
                  </a:txBody>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FW01010620</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3526637"/>
                  </a:ext>
                </a:extLst>
              </a:tr>
              <a:tr h="252009">
                <a:tc vMerge="1">
                  <a:txBody>
                    <a:bodyPr/>
                    <a:lstStyle/>
                    <a:p>
                      <a:endParaRPr lang="cs-CZ"/>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46505A"/>
                          </a:solidFill>
                          <a:effectLst/>
                          <a:latin typeface="+mn-lt"/>
                          <a:ea typeface="Segoe UI Emoji" panose="020B0502040204020203" pitchFamily="34" charset="0"/>
                          <a:cs typeface="Arial Black" panose="020B0A04020102020204" pitchFamily="34" charset="0"/>
                        </a:rPr>
                        <a:t>TH02020836</a:t>
                      </a:r>
                      <a:endParaRPr lang="cs-CZ" sz="1400" b="1" dirty="0" smtClean="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6976083"/>
                  </a:ext>
                </a:extLst>
              </a:tr>
              <a:tr h="252009">
                <a:tc vMerge="1">
                  <a:txBody>
                    <a:bodyPr/>
                    <a:lstStyle/>
                    <a:p>
                      <a:endParaRPr lang="cs-CZ"/>
                    </a:p>
                  </a:txBody>
                  <a:tcPr/>
                </a:tc>
                <a:tc>
                  <a:txBody>
                    <a:bodyPr/>
                    <a:lstStyle/>
                    <a:p>
                      <a:pPr algn="ctr">
                        <a:spcAft>
                          <a:spcPts val="0"/>
                        </a:spcAft>
                      </a:pPr>
                      <a:r>
                        <a:rPr lang="en-US" sz="1400" b="1" dirty="0">
                          <a:solidFill>
                            <a:srgbClr val="46505A"/>
                          </a:solidFill>
                          <a:effectLst/>
                          <a:latin typeface="+mn-lt"/>
                          <a:ea typeface="Segoe UI Emoji" panose="020B0502040204020203" pitchFamily="34" charset="0"/>
                          <a:cs typeface="Arial Black" panose="020B0A04020102020204" pitchFamily="34" charset="0"/>
                        </a:rPr>
                        <a:t>TH03020117</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55630591"/>
                  </a:ext>
                </a:extLst>
              </a:tr>
              <a:tr h="252009">
                <a:tc vMerge="1">
                  <a:txBody>
                    <a:bodyPr/>
                    <a:lstStyle/>
                    <a:p>
                      <a:endParaRPr lang="cs-CZ"/>
                    </a:p>
                  </a:txBody>
                  <a:tcPr/>
                </a:tc>
                <a:tc>
                  <a:txBody>
                    <a:bodyPr/>
                    <a:lstStyle/>
                    <a:p>
                      <a:pPr algn="ctr">
                        <a:spcAft>
                          <a:spcPts val="0"/>
                        </a:spcAft>
                      </a:pPr>
                      <a:r>
                        <a:rPr lang="cs-CZ" sz="1400" b="1" dirty="0">
                          <a:solidFill>
                            <a:srgbClr val="46505A"/>
                          </a:solidFill>
                          <a:effectLst/>
                          <a:latin typeface="+mn-lt"/>
                          <a:ea typeface="Segoe UI Emoji" panose="020B0502040204020203" pitchFamily="34" charset="0"/>
                          <a:cs typeface="Arial Black" panose="020B0A04020102020204" pitchFamily="34" charset="0"/>
                        </a:rPr>
                        <a:t>TH04020466</a:t>
                      </a: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1948207"/>
                  </a:ext>
                </a:extLst>
              </a:tr>
              <a:tr h="252009">
                <a:tc vMerge="1">
                  <a:txBody>
                    <a:bodyPr/>
                    <a:lstStyle/>
                    <a:p>
                      <a:endParaRPr lang="cs-CZ"/>
                    </a:p>
                  </a:txBody>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TH71020005</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31758577"/>
                  </a:ext>
                </a:extLst>
              </a:tr>
              <a:tr h="252009">
                <a:tc vMerge="1">
                  <a:txBody>
                    <a:bodyPr/>
                    <a:lstStyle/>
                    <a:p>
                      <a:endParaRPr lang="cs-CZ"/>
                    </a:p>
                  </a:txBody>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TH71020006</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49102254"/>
                  </a:ext>
                </a:extLst>
              </a:tr>
              <a:tr h="252009">
                <a:tc vMerge="1">
                  <a:txBody>
                    <a:bodyPr/>
                    <a:lstStyle/>
                    <a:p>
                      <a:endParaRPr lang="cs-CZ"/>
                    </a:p>
                  </a:txBody>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TJ02000269</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1063386"/>
                  </a:ext>
                </a:extLst>
              </a:tr>
              <a:tr h="252009">
                <a:tc vMerge="1">
                  <a:txBody>
                    <a:bodyPr/>
                    <a:lstStyle/>
                    <a:p>
                      <a:endParaRPr lang="cs-CZ"/>
                    </a:p>
                  </a:txBody>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TK03030157</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95299241"/>
                  </a:ext>
                </a:extLst>
              </a:tr>
              <a:tr h="252009">
                <a:tc vMerge="1">
                  <a:txBody>
                    <a:bodyPr/>
                    <a:lstStyle/>
                    <a:p>
                      <a:endParaRPr lang="cs-CZ"/>
                    </a:p>
                  </a:txBody>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TP01010006</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34662974"/>
                  </a:ext>
                </a:extLst>
              </a:tr>
              <a:tr h="252009">
                <a:tc rowSpan="5">
                  <a:txBody>
                    <a:bodyPr/>
                    <a:lstStyle/>
                    <a:p>
                      <a:pPr algn="ctr">
                        <a:spcAft>
                          <a:spcPts val="0"/>
                        </a:spcAft>
                      </a:pPr>
                      <a:r>
                        <a:rPr lang="cs-CZ" sz="1400" b="1" dirty="0" smtClean="0">
                          <a:ln>
                            <a:noFill/>
                          </a:ln>
                          <a:solidFill>
                            <a:srgbClr val="FFFFFF"/>
                          </a:solidFill>
                          <a:effectLst/>
                          <a:latin typeface="+mn-lt"/>
                          <a:ea typeface="Arial Black" panose="020B0A04020102020204" pitchFamily="34" charset="0"/>
                          <a:cs typeface="Arial Black" panose="020B0A04020102020204" pitchFamily="34" charset="0"/>
                        </a:rPr>
                        <a:t>CZECH</a:t>
                      </a:r>
                      <a:r>
                        <a:rPr lang="cs-CZ" sz="1400" b="1" baseline="0" dirty="0" smtClean="0">
                          <a:ln>
                            <a:noFill/>
                          </a:ln>
                          <a:solidFill>
                            <a:srgbClr val="FFFFFF"/>
                          </a:solidFill>
                          <a:effectLst/>
                          <a:latin typeface="+mn-lt"/>
                          <a:ea typeface="Arial Black" panose="020B0A04020102020204" pitchFamily="34" charset="0"/>
                          <a:cs typeface="Arial Black" panose="020B0A04020102020204" pitchFamily="34" charset="0"/>
                        </a:rPr>
                        <a:t> SCIENCE FOUNDATION</a:t>
                      </a:r>
                      <a:endParaRPr lang="cs-CZ" sz="1600" dirty="0">
                        <a:solidFill>
                          <a:srgbClr val="46505A"/>
                        </a:solidFill>
                        <a:effectLst/>
                        <a:latin typeface="+mn-lt"/>
                        <a:ea typeface="Arial Black" panose="020B0A04020102020204"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lnSpc>
                          <a:spcPct val="107000"/>
                        </a:lnSpc>
                        <a:spcAft>
                          <a:spcPts val="800"/>
                        </a:spcAft>
                      </a:pPr>
                      <a:r>
                        <a:rPr lang="cs-CZ" sz="1400" b="1" dirty="0">
                          <a:solidFill>
                            <a:srgbClr val="46505A"/>
                          </a:solidFill>
                          <a:effectLst/>
                          <a:latin typeface="+mn-lt"/>
                          <a:ea typeface="Calibri" panose="020F0502020204030204" pitchFamily="34" charset="0"/>
                          <a:cs typeface="Times New Roman" panose="02020603050405020304" pitchFamily="18" charset="0"/>
                        </a:rPr>
                        <a:t>19-16861S</a:t>
                      </a:r>
                    </a:p>
                  </a:txBody>
                  <a:tcPr marL="41275" marR="41275" marT="9525"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8808851"/>
                  </a:ext>
                </a:extLst>
              </a:tr>
              <a:tr h="252009">
                <a:tc vMerge="1">
                  <a:txBody>
                    <a:bodyPr/>
                    <a:lstStyle/>
                    <a:p>
                      <a:endParaRPr lang="cs-CZ"/>
                    </a:p>
                  </a:txBody>
                  <a:tcPr/>
                </a:tc>
                <a:tc>
                  <a:txBody>
                    <a:bodyPr/>
                    <a:lstStyle/>
                    <a:p>
                      <a:pPr algn="ctr">
                        <a:lnSpc>
                          <a:spcPct val="107000"/>
                        </a:lnSpc>
                        <a:spcAft>
                          <a:spcPts val="800"/>
                        </a:spcAft>
                      </a:pPr>
                      <a:r>
                        <a:rPr lang="cs-CZ" sz="1400" b="1" dirty="0">
                          <a:solidFill>
                            <a:srgbClr val="46505A"/>
                          </a:solidFill>
                          <a:effectLst/>
                          <a:latin typeface="+mn-lt"/>
                          <a:ea typeface="Calibri" panose="020F0502020204030204" pitchFamily="34" charset="0"/>
                          <a:cs typeface="Times New Roman" panose="02020603050405020304" pitchFamily="18" charset="0"/>
                        </a:rPr>
                        <a:t>19-17457S</a:t>
                      </a:r>
                    </a:p>
                  </a:txBody>
                  <a:tcPr marL="41275" marR="41275" marT="9525"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82594641"/>
                  </a:ext>
                </a:extLst>
              </a:tr>
              <a:tr h="252009">
                <a:tc vMerge="1">
                  <a:txBody>
                    <a:bodyPr/>
                    <a:lstStyle/>
                    <a:p>
                      <a:endParaRPr lang="cs-CZ"/>
                    </a:p>
                  </a:txBody>
                  <a:tcPr/>
                </a:tc>
                <a:tc>
                  <a:txBody>
                    <a:bodyPr/>
                    <a:lstStyle/>
                    <a:p>
                      <a:pPr algn="ctr">
                        <a:lnSpc>
                          <a:spcPct val="107000"/>
                        </a:lnSpc>
                        <a:spcAft>
                          <a:spcPts val="800"/>
                        </a:spcAft>
                      </a:pPr>
                      <a:r>
                        <a:rPr lang="cs-CZ" sz="1400" b="1" dirty="0">
                          <a:solidFill>
                            <a:srgbClr val="46505A"/>
                          </a:solidFill>
                          <a:effectLst/>
                          <a:latin typeface="+mn-lt"/>
                          <a:ea typeface="Calibri" panose="020F0502020204030204" pitchFamily="34" charset="0"/>
                          <a:cs typeface="Times New Roman" panose="02020603050405020304" pitchFamily="18" charset="0"/>
                        </a:rPr>
                        <a:t>19-23513S</a:t>
                      </a:r>
                    </a:p>
                  </a:txBody>
                  <a:tcPr marL="41275" marR="41275" marT="9525"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3804832"/>
                  </a:ext>
                </a:extLst>
              </a:tr>
              <a:tr h="252009">
                <a:tc vMerge="1">
                  <a:txBody>
                    <a:bodyPr/>
                    <a:lstStyle/>
                    <a:p>
                      <a:endParaRPr lang="cs-CZ"/>
                    </a:p>
                  </a:txBody>
                  <a:tcPr/>
                </a:tc>
                <a:tc>
                  <a:txBody>
                    <a:bodyPr/>
                    <a:lstStyle/>
                    <a:p>
                      <a:pPr algn="ctr">
                        <a:lnSpc>
                          <a:spcPct val="107000"/>
                        </a:lnSpc>
                        <a:spcAft>
                          <a:spcPts val="800"/>
                        </a:spcAft>
                      </a:pPr>
                      <a:r>
                        <a:rPr lang="cs-CZ" sz="1400" b="1" dirty="0">
                          <a:solidFill>
                            <a:srgbClr val="46505A"/>
                          </a:solidFill>
                          <a:effectLst/>
                          <a:latin typeface="+mn-lt"/>
                          <a:ea typeface="Calibri" panose="020F0502020204030204" pitchFamily="34" charset="0"/>
                          <a:cs typeface="Times New Roman" panose="02020603050405020304" pitchFamily="18" charset="0"/>
                        </a:rPr>
                        <a:t>19-23647S</a:t>
                      </a:r>
                    </a:p>
                  </a:txBody>
                  <a:tcPr marL="41275" marR="41275" marT="9525"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53481826"/>
                  </a:ext>
                </a:extLst>
              </a:tr>
              <a:tr h="252009">
                <a:tc vMerge="1">
                  <a:txBody>
                    <a:bodyPr/>
                    <a:lstStyle/>
                    <a:p>
                      <a:endParaRPr lang="cs-CZ"/>
                    </a:p>
                  </a:txBody>
                  <a:tcPr/>
                </a:tc>
                <a:tc>
                  <a:txBody>
                    <a:bodyPr/>
                    <a:lstStyle/>
                    <a:p>
                      <a:pPr algn="ctr">
                        <a:lnSpc>
                          <a:spcPct val="107000"/>
                        </a:lnSpc>
                        <a:spcAft>
                          <a:spcPts val="800"/>
                        </a:spcAft>
                      </a:pPr>
                      <a:r>
                        <a:rPr lang="cs-CZ" sz="1400" b="1" dirty="0">
                          <a:solidFill>
                            <a:srgbClr val="46505A"/>
                          </a:solidFill>
                          <a:effectLst/>
                          <a:latin typeface="+mn-lt"/>
                          <a:ea typeface="Calibri" panose="020F0502020204030204" pitchFamily="34" charset="0"/>
                          <a:cs typeface="Times New Roman" panose="02020603050405020304" pitchFamily="18" charset="0"/>
                        </a:rPr>
                        <a:t>20-28732S</a:t>
                      </a:r>
                    </a:p>
                  </a:txBody>
                  <a:tcPr marL="41275" marR="41275" marT="9525"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07968332"/>
                  </a:ext>
                </a:extLst>
              </a:tr>
              <a:tr h="252009">
                <a:tc>
                  <a:txBody>
                    <a:bodyPr/>
                    <a:lstStyle/>
                    <a:p>
                      <a:pPr algn="ctr">
                        <a:spcAft>
                          <a:spcPts val="0"/>
                        </a:spcAft>
                      </a:pPr>
                      <a:r>
                        <a:rPr lang="cs-CZ" sz="1400" b="1" dirty="0" err="1" smtClean="0">
                          <a:solidFill>
                            <a:schemeClr val="bg1"/>
                          </a:solidFill>
                          <a:effectLst/>
                          <a:latin typeface="+mn-lt"/>
                          <a:ea typeface="Arial Black" panose="020B0A04020102020204" pitchFamily="34" charset="0"/>
                          <a:cs typeface="Arial Black" panose="020B0A04020102020204" pitchFamily="34" charset="0"/>
                        </a:rPr>
                        <a:t>Bavarian</a:t>
                      </a:r>
                      <a:r>
                        <a:rPr lang="cs-CZ" sz="1400" b="1" dirty="0" smtClean="0">
                          <a:solidFill>
                            <a:schemeClr val="bg1"/>
                          </a:solidFill>
                          <a:effectLst/>
                          <a:latin typeface="+mn-lt"/>
                          <a:ea typeface="Arial Black" panose="020B0A04020102020204" pitchFamily="34" charset="0"/>
                          <a:cs typeface="Arial Black" panose="020B0A04020102020204" pitchFamily="34" charset="0"/>
                        </a:rPr>
                        <a:t>-Czech</a:t>
                      </a:r>
                      <a:r>
                        <a:rPr lang="cs-CZ" sz="1400" b="1" baseline="0" dirty="0" smtClean="0">
                          <a:solidFill>
                            <a:schemeClr val="bg1"/>
                          </a:solidFill>
                          <a:effectLst/>
                          <a:latin typeface="+mn-lt"/>
                          <a:ea typeface="Arial Black" panose="020B0A04020102020204" pitchFamily="34" charset="0"/>
                          <a:cs typeface="Arial Black" panose="020B0A04020102020204" pitchFamily="34" charset="0"/>
                        </a:rPr>
                        <a:t> </a:t>
                      </a:r>
                      <a:r>
                        <a:rPr lang="cs-CZ" sz="1400" b="1" baseline="0" dirty="0" err="1" smtClean="0">
                          <a:solidFill>
                            <a:schemeClr val="bg1"/>
                          </a:solidFill>
                          <a:effectLst/>
                          <a:latin typeface="+mn-lt"/>
                          <a:ea typeface="Arial Black" panose="020B0A04020102020204" pitchFamily="34" charset="0"/>
                          <a:cs typeface="Arial Black" panose="020B0A04020102020204" pitchFamily="34" charset="0"/>
                        </a:rPr>
                        <a:t>Academic</a:t>
                      </a:r>
                      <a:r>
                        <a:rPr lang="cs-CZ" sz="1400" b="1" baseline="0" dirty="0" smtClean="0">
                          <a:solidFill>
                            <a:schemeClr val="bg1"/>
                          </a:solidFill>
                          <a:effectLst/>
                          <a:latin typeface="+mn-lt"/>
                          <a:ea typeface="Arial Black" panose="020B0A04020102020204" pitchFamily="34" charset="0"/>
                          <a:cs typeface="Arial Black" panose="020B0A04020102020204" pitchFamily="34" charset="0"/>
                        </a:rPr>
                        <a:t> </a:t>
                      </a:r>
                      <a:r>
                        <a:rPr lang="cs-CZ" sz="1400" b="1" baseline="0" dirty="0" err="1" smtClean="0">
                          <a:solidFill>
                            <a:schemeClr val="bg1"/>
                          </a:solidFill>
                          <a:effectLst/>
                          <a:latin typeface="+mn-lt"/>
                          <a:ea typeface="Arial Black" panose="020B0A04020102020204" pitchFamily="34" charset="0"/>
                          <a:cs typeface="Arial Black" panose="020B0A04020102020204" pitchFamily="34" charset="0"/>
                        </a:rPr>
                        <a:t>Agency</a:t>
                      </a:r>
                      <a:endParaRPr lang="cs-CZ" sz="1400" b="1" dirty="0">
                        <a:solidFill>
                          <a:schemeClr val="bg1"/>
                        </a:solidFill>
                        <a:effectLst/>
                        <a:latin typeface="+mn-lt"/>
                        <a:ea typeface="Arial Black" panose="020B0A04020102020204"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6505A"/>
                    </a:solidFill>
                  </a:tcPr>
                </a:tc>
                <a:tc>
                  <a:txBody>
                    <a:bodyPr/>
                    <a:lstStyle/>
                    <a:p>
                      <a:pPr algn="ctr">
                        <a:spcAft>
                          <a:spcPts val="0"/>
                        </a:spcAft>
                      </a:pPr>
                      <a:r>
                        <a:rPr lang="cs-CZ" sz="1400" b="1" dirty="0" smtClean="0">
                          <a:solidFill>
                            <a:srgbClr val="46505A"/>
                          </a:solidFill>
                          <a:effectLst/>
                          <a:latin typeface="+mn-lt"/>
                          <a:ea typeface="Segoe UI Emoji" panose="020B0502040204020203" pitchFamily="34" charset="0"/>
                          <a:cs typeface="Arial Black" panose="020B0A04020102020204" pitchFamily="34" charset="0"/>
                        </a:rPr>
                        <a:t>BTHA-AP-2020-DIG-6</a:t>
                      </a:r>
                      <a:endParaRPr lang="cs-CZ" sz="1400" b="1" dirty="0">
                        <a:solidFill>
                          <a:srgbClr val="46505A"/>
                        </a:solidFill>
                        <a:effectLst/>
                        <a:latin typeface="+mn-lt"/>
                        <a:ea typeface="Segoe UI Emoji" panose="020B0502040204020203" pitchFamily="34" charset="0"/>
                        <a:cs typeface="Arial Black" panose="020B0A04020102020204" pitchFamily="34" charset="0"/>
                      </a:endParaRPr>
                    </a:p>
                  </a:txBody>
                  <a:tcPr marL="41482" marR="4148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2764749"/>
                  </a:ext>
                </a:extLst>
              </a:tr>
            </a:tbl>
          </a:graphicData>
        </a:graphic>
      </p:graphicFrame>
    </p:spTree>
    <p:extLst>
      <p:ext uri="{BB962C8B-B14F-4D97-AF65-F5344CB8AC3E}">
        <p14:creationId xmlns:p14="http://schemas.microsoft.com/office/powerpoint/2010/main" val="2628926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INTERNAL GRANT AGENCY</a:t>
            </a:r>
            <a:r>
              <a:rPr lang="cs-CZ" dirty="0" smtClean="0">
                <a:solidFill>
                  <a:srgbClr val="33AEAB"/>
                </a:solidFill>
              </a:rPr>
              <a:t> </a:t>
            </a:r>
            <a:r>
              <a:rPr lang="cs-CZ" dirty="0" smtClean="0"/>
              <a:t>PROJECTS </a:t>
            </a:r>
            <a:r>
              <a:rPr lang="cs-CZ" dirty="0" smtClean="0">
                <a:solidFill>
                  <a:srgbClr val="33AEAB"/>
                </a:solidFill>
              </a:rPr>
              <a:t>IN 2020 (SUPPORTED BY MEYS)</a:t>
            </a:r>
            <a:endParaRPr lang="cs-CZ" dirty="0">
              <a:solidFill>
                <a:srgbClr val="33AEAB"/>
              </a:solidFill>
            </a:endParaRPr>
          </a:p>
        </p:txBody>
      </p:sp>
      <p:grpSp>
        <p:nvGrpSpPr>
          <p:cNvPr id="6" name="Skupina 5"/>
          <p:cNvGrpSpPr/>
          <p:nvPr/>
        </p:nvGrpSpPr>
        <p:grpSpPr>
          <a:xfrm>
            <a:off x="851806" y="2371827"/>
            <a:ext cx="2880000" cy="2880000"/>
            <a:chOff x="669043" y="2624631"/>
            <a:chExt cx="2880000" cy="2880000"/>
          </a:xfrm>
        </p:grpSpPr>
        <p:pic>
          <p:nvPicPr>
            <p:cNvPr id="9" name="Zástupný symbol pro obsah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043" y="2624631"/>
              <a:ext cx="2880000" cy="2880000"/>
            </a:xfrm>
            <a:prstGeom prst="rect">
              <a:avLst/>
            </a:prstGeom>
          </p:spPr>
        </p:pic>
        <p:sp>
          <p:nvSpPr>
            <p:cNvPr id="12" name="Nadpis 1"/>
            <p:cNvSpPr txBox="1">
              <a:spLocks/>
            </p:cNvSpPr>
            <p:nvPr/>
          </p:nvSpPr>
          <p:spPr>
            <a:xfrm>
              <a:off x="1039736" y="3261675"/>
              <a:ext cx="2139640" cy="146305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1200"/>
                </a:spcAft>
                <a:buClrTx/>
                <a:buSzTx/>
                <a:buFontTx/>
                <a:buNone/>
                <a:tabLst/>
                <a:defRPr/>
              </a:pPr>
              <a:r>
                <a:rPr kumimoji="0" lang="cs-CZ" sz="2300" b="0" i="0" u="none" strike="noStrike" kern="1200" cap="none" spc="0" normalizeH="0" baseline="0" noProof="0" dirty="0" smtClean="0">
                  <a:ln>
                    <a:noFill/>
                  </a:ln>
                  <a:solidFill>
                    <a:prstClr val="white"/>
                  </a:solidFill>
                  <a:effectLst/>
                  <a:uLnTx/>
                  <a:uFillTx/>
                  <a:latin typeface="Segoe UI"/>
                  <a:ea typeface="+mj-ea"/>
                  <a:cs typeface="+mj-cs"/>
                </a:rPr>
                <a:t>2018</a:t>
              </a:r>
              <a:endParaRPr kumimoji="0" lang="en-US" sz="2300" b="0" i="0" u="none" strike="noStrike" kern="1200" cap="none" spc="0" normalizeH="0" baseline="0" noProof="0" dirty="0">
                <a:ln>
                  <a:noFill/>
                </a:ln>
                <a:solidFill>
                  <a:prstClr val="white"/>
                </a:solidFill>
                <a:effectLst/>
                <a:uLnTx/>
                <a:uFillTx/>
                <a:latin typeface="Segoe UI"/>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cs-CZ" sz="3100" b="1" i="0" u="none" strike="noStrike" kern="1200" cap="none" spc="0" normalizeH="0" baseline="0" noProof="0" dirty="0" smtClean="0">
                  <a:ln>
                    <a:noFill/>
                  </a:ln>
                  <a:solidFill>
                    <a:prstClr val="white"/>
                  </a:solidFill>
                  <a:effectLst/>
                  <a:uLnTx/>
                  <a:uFillTx/>
                  <a:latin typeface="Segoe UI"/>
                </a:rPr>
                <a:t>7 PROJECTS</a:t>
              </a:r>
            </a:p>
            <a:p>
              <a:pPr marL="0" marR="0" lvl="0" indent="0" algn="ctr" defTabSz="914400" rtl="0" eaLnBrk="1" fontAlgn="auto" latinLnBrk="0" hangingPunct="1">
                <a:lnSpc>
                  <a:spcPct val="110000"/>
                </a:lnSpc>
                <a:spcBef>
                  <a:spcPct val="0"/>
                </a:spcBef>
                <a:spcAft>
                  <a:spcPts val="0"/>
                </a:spcAft>
                <a:buClrTx/>
                <a:buSzTx/>
                <a:buFontTx/>
                <a:buNone/>
                <a:tabLst/>
                <a:defRPr/>
              </a:pPr>
              <a:r>
                <a:rPr lang="cs-CZ" sz="3100" b="1" dirty="0" smtClean="0">
                  <a:solidFill>
                    <a:prstClr val="white"/>
                  </a:solidFill>
                  <a:latin typeface="Segoe UI"/>
                </a:rPr>
                <a:t>(4,2 mil. CZK)</a:t>
              </a:r>
              <a:endParaRPr kumimoji="0" lang="en-US" sz="3100" b="1" i="0" u="none" strike="noStrike" kern="1200" cap="none" spc="0" normalizeH="0" baseline="0" noProof="0" dirty="0">
                <a:ln>
                  <a:noFill/>
                </a:ln>
                <a:solidFill>
                  <a:prstClr val="white"/>
                </a:solidFill>
                <a:effectLst/>
                <a:uLnTx/>
                <a:uFillTx/>
                <a:latin typeface="Segoe UI"/>
              </a:endParaRPr>
            </a:p>
          </p:txBody>
        </p:sp>
      </p:grpSp>
      <p:grpSp>
        <p:nvGrpSpPr>
          <p:cNvPr id="4" name="Skupina 3"/>
          <p:cNvGrpSpPr/>
          <p:nvPr/>
        </p:nvGrpSpPr>
        <p:grpSpPr>
          <a:xfrm>
            <a:off x="3838599" y="2371827"/>
            <a:ext cx="2880000" cy="2880000"/>
            <a:chOff x="3445928" y="2624631"/>
            <a:chExt cx="2880000" cy="2880000"/>
          </a:xfrm>
        </p:grpSpPr>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928" y="2624631"/>
              <a:ext cx="2880000" cy="2880000"/>
            </a:xfrm>
            <a:prstGeom prst="rect">
              <a:avLst/>
            </a:prstGeom>
          </p:spPr>
        </p:pic>
        <p:sp>
          <p:nvSpPr>
            <p:cNvPr id="13" name="Nadpis 1"/>
            <p:cNvSpPr txBox="1">
              <a:spLocks/>
            </p:cNvSpPr>
            <p:nvPr/>
          </p:nvSpPr>
          <p:spPr>
            <a:xfrm>
              <a:off x="3816108" y="3261675"/>
              <a:ext cx="2139640" cy="1463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1200"/>
                </a:spcAft>
                <a:buClrTx/>
                <a:buSzTx/>
                <a:buFontTx/>
                <a:buNone/>
                <a:tabLst/>
                <a:defRPr/>
              </a:pPr>
              <a:r>
                <a:rPr kumimoji="0" lang="cs-CZ" sz="1900" b="0" i="0" u="none" strike="noStrike" kern="1200" cap="none" spc="0" normalizeH="0" baseline="0" noProof="0" dirty="0" smtClean="0">
                  <a:ln>
                    <a:noFill/>
                  </a:ln>
                  <a:solidFill>
                    <a:prstClr val="white"/>
                  </a:solidFill>
                  <a:effectLst/>
                  <a:uLnTx/>
                  <a:uFillTx/>
                  <a:latin typeface="Segoe UI"/>
                  <a:ea typeface="+mj-ea"/>
                  <a:cs typeface="+mj-cs"/>
                </a:rPr>
                <a:t>2019</a:t>
              </a:r>
              <a:endParaRPr kumimoji="0" lang="en-US" sz="1800" b="0" i="0" u="none" strike="noStrike" kern="1200" cap="none" spc="0" normalizeH="0" baseline="0" noProof="0" dirty="0">
                <a:ln>
                  <a:noFill/>
                </a:ln>
                <a:solidFill>
                  <a:prstClr val="white"/>
                </a:solidFill>
                <a:effectLst/>
                <a:uLnTx/>
                <a:uFillTx/>
                <a:latin typeface="Segoe UI"/>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cs-CZ" sz="2800" b="1" i="0" u="none" strike="noStrike" kern="1200" cap="none" spc="0" normalizeH="0" noProof="0" dirty="0" smtClean="0">
                  <a:ln>
                    <a:noFill/>
                  </a:ln>
                  <a:solidFill>
                    <a:prstClr val="white"/>
                  </a:solidFill>
                  <a:effectLst/>
                  <a:uLnTx/>
                  <a:uFillTx/>
                  <a:latin typeface="Segoe UI"/>
                  <a:ea typeface="+mj-ea"/>
                  <a:cs typeface="+mj-cs"/>
                </a:rPr>
                <a:t>10 </a:t>
              </a:r>
              <a:r>
                <a:rPr kumimoji="0" lang="cs-CZ" sz="2800" b="1" i="0" u="none" strike="noStrike" kern="1200" cap="none" spc="0" normalizeH="0" baseline="0" noProof="0" dirty="0" smtClean="0">
                  <a:ln>
                    <a:noFill/>
                  </a:ln>
                  <a:solidFill>
                    <a:prstClr val="white"/>
                  </a:solidFill>
                  <a:effectLst/>
                  <a:uLnTx/>
                  <a:uFillTx/>
                  <a:latin typeface="Segoe UI"/>
                  <a:ea typeface="+mj-ea"/>
                  <a:cs typeface="+mj-cs"/>
                </a:rPr>
                <a:t>PROJECTS</a:t>
              </a:r>
            </a:p>
            <a:p>
              <a:pPr marL="0" marR="0" lvl="0" indent="0" algn="ctr" defTabSz="914400" rtl="0" eaLnBrk="1" fontAlgn="auto" latinLnBrk="0" hangingPunct="1">
                <a:lnSpc>
                  <a:spcPct val="110000"/>
                </a:lnSpc>
                <a:spcBef>
                  <a:spcPct val="0"/>
                </a:spcBef>
                <a:spcAft>
                  <a:spcPts val="0"/>
                </a:spcAft>
                <a:buClrTx/>
                <a:buSzTx/>
                <a:buFontTx/>
                <a:buNone/>
                <a:tabLst/>
                <a:defRPr/>
              </a:pPr>
              <a:r>
                <a:rPr lang="cs-CZ" sz="2800" b="1" dirty="0" smtClean="0">
                  <a:solidFill>
                    <a:prstClr val="white"/>
                  </a:solidFill>
                  <a:latin typeface="Segoe UI"/>
                </a:rPr>
                <a:t>(3,3 mil. CZK)</a:t>
              </a:r>
              <a:endParaRPr kumimoji="0" lang="en-US" sz="1800" b="1" i="0" u="none" strike="noStrike" kern="1200" cap="none" spc="0" normalizeH="0" baseline="0" noProof="0" dirty="0">
                <a:ln>
                  <a:noFill/>
                </a:ln>
                <a:solidFill>
                  <a:prstClr val="white"/>
                </a:solidFill>
                <a:effectLst/>
                <a:uLnTx/>
                <a:uFillTx/>
                <a:latin typeface="Segoe UI"/>
                <a:ea typeface="+mj-ea"/>
                <a:cs typeface="+mj-cs"/>
              </a:endParaRPr>
            </a:p>
          </p:txBody>
        </p:sp>
      </p:grpSp>
      <p:pic>
        <p:nvPicPr>
          <p:cNvPr id="14" name="Obráze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8600" y="1579827"/>
            <a:ext cx="4464000" cy="4464000"/>
          </a:xfrm>
          <a:prstGeom prst="rect">
            <a:avLst/>
          </a:prstGeom>
        </p:spPr>
      </p:pic>
      <p:sp>
        <p:nvSpPr>
          <p:cNvPr id="15" name="Nadpis 1"/>
          <p:cNvSpPr txBox="1">
            <a:spLocks/>
          </p:cNvSpPr>
          <p:nvPr/>
        </p:nvSpPr>
        <p:spPr>
          <a:xfrm>
            <a:off x="7112284" y="2624631"/>
            <a:ext cx="3676631" cy="215873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1200"/>
              </a:spcAft>
              <a:buClrTx/>
              <a:buSzTx/>
              <a:buFontTx/>
              <a:buNone/>
              <a:tabLst/>
              <a:defRPr/>
            </a:pPr>
            <a:r>
              <a:rPr kumimoji="0" lang="cs-CZ" sz="16000" b="0" i="0" u="none" strike="noStrike" kern="1200" cap="none" spc="0" normalizeH="0" baseline="0" noProof="0" dirty="0" smtClean="0">
                <a:ln>
                  <a:noFill/>
                </a:ln>
                <a:solidFill>
                  <a:prstClr val="white"/>
                </a:solidFill>
                <a:effectLst/>
                <a:uLnTx/>
                <a:uFillTx/>
                <a:latin typeface="+mn-lt"/>
                <a:ea typeface="+mj-ea"/>
                <a:cs typeface="+mj-cs"/>
              </a:rPr>
              <a:t>2020</a:t>
            </a:r>
            <a:endParaRPr kumimoji="0" lang="cs-CZ" sz="16000" b="0" i="0" u="none" strike="noStrike" kern="1200" cap="none" spc="0" normalizeH="0" baseline="0" noProof="0" dirty="0">
              <a:ln>
                <a:noFill/>
              </a:ln>
              <a:solidFill>
                <a:prstClr val="white"/>
              </a:solidFill>
              <a:effectLst/>
              <a:uLnTx/>
              <a:uFillTx/>
              <a:latin typeface="+mn-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n-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cs-CZ" sz="16800" b="1" i="0" u="none" strike="noStrike" kern="1200" cap="none" spc="0" normalizeH="0" baseline="0" noProof="0" dirty="0" smtClean="0">
                <a:ln>
                  <a:noFill/>
                </a:ln>
                <a:solidFill>
                  <a:prstClr val="white"/>
                </a:solidFill>
                <a:effectLst/>
                <a:uLnTx/>
                <a:uFillTx/>
                <a:latin typeface="+mn-lt"/>
              </a:rPr>
              <a:t>7 PROJECTS</a:t>
            </a:r>
          </a:p>
          <a:p>
            <a:pPr marL="0" marR="0" lvl="0" indent="0" algn="ctr" defTabSz="914400" rtl="0" eaLnBrk="1" fontAlgn="auto" latinLnBrk="0" hangingPunct="1">
              <a:lnSpc>
                <a:spcPct val="110000"/>
              </a:lnSpc>
              <a:spcBef>
                <a:spcPct val="0"/>
              </a:spcBef>
              <a:spcAft>
                <a:spcPts val="0"/>
              </a:spcAft>
              <a:buClrTx/>
              <a:buSzTx/>
              <a:buFontTx/>
              <a:buNone/>
              <a:tabLst/>
              <a:defRPr/>
            </a:pPr>
            <a:r>
              <a:rPr lang="cs-CZ" sz="16800" b="1" dirty="0" smtClean="0">
                <a:solidFill>
                  <a:prstClr val="white"/>
                </a:solidFill>
                <a:latin typeface="+mn-lt"/>
              </a:rPr>
              <a:t>(3,6 mil. CZK)</a:t>
            </a:r>
            <a:endParaRPr kumimoji="0" lang="en-US" sz="16800" b="1"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1054269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8" name="Obdélník 27"/>
          <p:cNvSpPr/>
          <p:nvPr/>
        </p:nvSpPr>
        <p:spPr>
          <a:xfrm>
            <a:off x="-1"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Obdélník 8"/>
          <p:cNvSpPr/>
          <p:nvPr/>
        </p:nvSpPr>
        <p:spPr>
          <a:xfrm>
            <a:off x="0" y="2766219"/>
            <a:ext cx="12192000" cy="13255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Nadpis 1"/>
          <p:cNvSpPr txBox="1">
            <a:spLocks/>
          </p:cNvSpPr>
          <p:nvPr/>
        </p:nvSpPr>
        <p:spPr>
          <a:xfrm>
            <a:off x="0" y="2766219"/>
            <a:ext cx="121920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5400" b="1" i="0" u="none" strike="noStrike" kern="1200" cap="none" spc="0" normalizeH="0" baseline="0" noProof="0" dirty="0" smtClean="0">
                <a:ln>
                  <a:noFill/>
                </a:ln>
                <a:solidFill>
                  <a:srgbClr val="E7E6E6">
                    <a:lumMod val="10000"/>
                  </a:srgbClr>
                </a:solidFill>
                <a:effectLst/>
                <a:uLnTx/>
                <a:uFillTx/>
                <a:latin typeface="Segoe UI Black"/>
                <a:ea typeface="+mj-ea"/>
                <a:cs typeface="+mj-cs"/>
              </a:rPr>
              <a:t>MISSION, VISION &amp; STRATEGY </a:t>
            </a:r>
            <a:endParaRPr kumimoji="0" lang="cs-CZ" sz="5400" b="1" i="0" u="none" strike="noStrike" kern="1200" cap="none" spc="0" normalizeH="0" baseline="0" noProof="0" dirty="0">
              <a:ln>
                <a:noFill/>
              </a:ln>
              <a:solidFill>
                <a:srgbClr val="E7E6E6">
                  <a:lumMod val="10000"/>
                </a:srgbClr>
              </a:solidFill>
              <a:effectLst/>
              <a:uLnTx/>
              <a:uFillTx/>
              <a:latin typeface="Segoe UI Black"/>
              <a:ea typeface="+mj-ea"/>
              <a:cs typeface="+mj-cs"/>
            </a:endParaRPr>
          </a:p>
        </p:txBody>
      </p:sp>
    </p:spTree>
    <p:extLst>
      <p:ext uri="{BB962C8B-B14F-4D97-AF65-F5344CB8AC3E}">
        <p14:creationId xmlns:p14="http://schemas.microsoft.com/office/powerpoint/2010/main" val="1135974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PUBLICATION OUTPUTS IN WOS</a:t>
            </a:r>
            <a:endParaRPr lang="cs-CZ" dirty="0">
              <a:solidFill>
                <a:srgbClr val="33AEAB"/>
              </a:solidFill>
            </a:endParaRPr>
          </a:p>
        </p:txBody>
      </p:sp>
      <mc:AlternateContent xmlns:mc="http://schemas.openxmlformats.org/markup-compatibility/2006" xmlns:cx1="http://schemas.microsoft.com/office/drawing/2015/9/8/chartex">
        <mc:Choice Requires="cx1">
          <p:graphicFrame>
            <p:nvGraphicFramePr>
              <p:cNvPr id="14" name="Zástupný symbol pro obsah 13"/>
              <p:cNvGraphicFramePr>
                <a:graphicFrameLocks noGrp="1"/>
              </p:cNvGraphicFramePr>
              <p:nvPr>
                <p:ph idx="1"/>
                <p:extLst>
                  <p:ext uri="{D42A27DB-BD31-4B8C-83A1-F6EECF244321}">
                    <p14:modId xmlns:p14="http://schemas.microsoft.com/office/powerpoint/2010/main" val="1810128215"/>
                  </p:ext>
                </p:extLst>
              </p:nvPr>
            </p:nvGraphicFramePr>
            <p:xfrm>
              <a:off x="796300" y="1960099"/>
              <a:ext cx="10339387" cy="435133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4" name="Zástupný symbol pro obsah 13"/>
              <p:cNvPicPr>
                <a:picLocks noGrp="1" noRot="1" noChangeAspect="1" noMove="1" noResize="1" noEditPoints="1" noAdjustHandles="1" noChangeArrowheads="1" noChangeShapeType="1"/>
              </p:cNvPicPr>
              <p:nvPr/>
            </p:nvPicPr>
            <p:blipFill>
              <a:blip r:embed="rId3"/>
              <a:stretch>
                <a:fillRect/>
              </a:stretch>
            </p:blipFill>
            <p:spPr>
              <a:xfrm>
                <a:off x="796300" y="1960099"/>
                <a:ext cx="10339387" cy="4351338"/>
              </a:xfrm>
              <a:prstGeom prst="rect">
                <a:avLst/>
              </a:prstGeom>
            </p:spPr>
          </p:pic>
        </mc:Fallback>
      </mc:AlternateContent>
      <p:sp>
        <p:nvSpPr>
          <p:cNvPr id="6" name="Nadpis 1"/>
          <p:cNvSpPr txBox="1">
            <a:spLocks/>
          </p:cNvSpPr>
          <p:nvPr/>
        </p:nvSpPr>
        <p:spPr>
          <a:xfrm>
            <a:off x="1014484" y="1280315"/>
            <a:ext cx="10339316" cy="52011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33AEAB"/>
                </a:solidFill>
                <a:latin typeface="+mn-lt"/>
              </a:rPr>
              <a:t>Web of Science categories | from 2011 to </a:t>
            </a:r>
            <a:r>
              <a:rPr lang="cs-CZ" sz="2800" b="1" dirty="0" err="1">
                <a:solidFill>
                  <a:srgbClr val="33AEAB"/>
                </a:solidFill>
                <a:latin typeface="+mn-lt"/>
              </a:rPr>
              <a:t>December</a:t>
            </a:r>
            <a:r>
              <a:rPr lang="cs-CZ" sz="2800" b="1" dirty="0">
                <a:solidFill>
                  <a:srgbClr val="33AEAB"/>
                </a:solidFill>
                <a:latin typeface="+mn-lt"/>
              </a:rPr>
              <a:t> </a:t>
            </a:r>
            <a:r>
              <a:rPr lang="cs-CZ" sz="2800" b="1" dirty="0" smtClean="0">
                <a:solidFill>
                  <a:srgbClr val="33AEAB"/>
                </a:solidFill>
                <a:latin typeface="+mn-lt"/>
              </a:rPr>
              <a:t>15</a:t>
            </a:r>
            <a:r>
              <a:rPr lang="en-US" sz="2800" b="1" dirty="0" smtClean="0">
                <a:solidFill>
                  <a:srgbClr val="33AEAB"/>
                </a:solidFill>
                <a:latin typeface="+mn-lt"/>
              </a:rPr>
              <a:t>, </a:t>
            </a:r>
            <a:r>
              <a:rPr lang="en-US" sz="2800" b="1" dirty="0">
                <a:solidFill>
                  <a:srgbClr val="33AEAB"/>
                </a:solidFill>
                <a:latin typeface="+mn-lt"/>
              </a:rPr>
              <a:t>20</a:t>
            </a:r>
            <a:r>
              <a:rPr lang="cs-CZ" sz="2800" b="1" dirty="0">
                <a:solidFill>
                  <a:srgbClr val="33AEAB"/>
                </a:solidFill>
                <a:latin typeface="+mn-lt"/>
              </a:rPr>
              <a:t>20</a:t>
            </a:r>
            <a:endParaRPr lang="en-US" sz="2800" b="1" dirty="0">
              <a:solidFill>
                <a:srgbClr val="33AEAB"/>
              </a:solidFill>
              <a:latin typeface="+mn-lt"/>
            </a:endParaRPr>
          </a:p>
        </p:txBody>
      </p:sp>
    </p:spTree>
    <p:extLst>
      <p:ext uri="{BB962C8B-B14F-4D97-AF65-F5344CB8AC3E}">
        <p14:creationId xmlns:p14="http://schemas.microsoft.com/office/powerpoint/2010/main" val="3971207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11"/>
          <p:cNvGraphicFramePr>
            <a:graphicFrameLocks noGrp="1"/>
          </p:cNvGraphicFramePr>
          <p:nvPr>
            <p:ph sz="half" idx="1"/>
            <p:extLst>
              <p:ext uri="{D42A27DB-BD31-4B8C-83A1-F6EECF244321}">
                <p14:modId xmlns:p14="http://schemas.microsoft.com/office/powerpoint/2010/main" val="1464399014"/>
              </p:ext>
            </p:extLst>
          </p:nvPr>
        </p:nvGraphicFramePr>
        <p:xfrm>
          <a:off x="1093230" y="1951109"/>
          <a:ext cx="3840616" cy="4155191"/>
        </p:xfrm>
        <a:graphic>
          <a:graphicData uri="http://schemas.openxmlformats.org/drawingml/2006/table">
            <a:tbl>
              <a:tblPr firstRow="1" bandRow="1">
                <a:tableStyleId>{5C22544A-7EE6-4342-B048-85BDC9FD1C3A}</a:tableStyleId>
              </a:tblPr>
              <a:tblGrid>
                <a:gridCol w="2106158">
                  <a:extLst>
                    <a:ext uri="{9D8B030D-6E8A-4147-A177-3AD203B41FA5}">
                      <a16:colId xmlns:a16="http://schemas.microsoft.com/office/drawing/2014/main" val="1858157045"/>
                    </a:ext>
                  </a:extLst>
                </a:gridCol>
                <a:gridCol w="1734458">
                  <a:extLst>
                    <a:ext uri="{9D8B030D-6E8A-4147-A177-3AD203B41FA5}">
                      <a16:colId xmlns:a16="http://schemas.microsoft.com/office/drawing/2014/main" val="2135877879"/>
                    </a:ext>
                  </a:extLst>
                </a:gridCol>
              </a:tblGrid>
              <a:tr h="830223">
                <a:tc>
                  <a:txBody>
                    <a:bodyPr/>
                    <a:lstStyle/>
                    <a:p>
                      <a:pPr algn="ctr"/>
                      <a:r>
                        <a:rPr lang="en-US" sz="1600" noProof="0" dirty="0"/>
                        <a:t>Document types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6505A"/>
                    </a:solidFill>
                  </a:tcPr>
                </a:tc>
                <a:tc>
                  <a:txBody>
                    <a:bodyPr/>
                    <a:lstStyle/>
                    <a:p>
                      <a:pPr algn="ctr"/>
                      <a:r>
                        <a:rPr lang="en-US" sz="1600" noProof="0" dirty="0"/>
                        <a:t>Number of documents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6505A"/>
                    </a:solidFill>
                  </a:tcPr>
                </a:tc>
                <a:extLst>
                  <a:ext uri="{0D108BD9-81ED-4DB2-BD59-A6C34878D82A}">
                    <a16:rowId xmlns:a16="http://schemas.microsoft.com/office/drawing/2014/main" val="3934834031"/>
                  </a:ext>
                </a:extLst>
              </a:tr>
              <a:tr h="415621">
                <a:tc>
                  <a:txBody>
                    <a:bodyPr/>
                    <a:lstStyle/>
                    <a:p>
                      <a:r>
                        <a:rPr lang="en-US" sz="1600" noProof="0" dirty="0"/>
                        <a:t>Article</a:t>
                      </a:r>
                      <a:r>
                        <a:rPr lang="cs-CZ" sz="1600" noProof="0" dirty="0"/>
                        <a:t>*</a:t>
                      </a:r>
                      <a:endParaRPr lang="en-US" sz="16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cs-CZ" sz="1600" noProof="0" dirty="0" smtClean="0"/>
                        <a:t>684</a:t>
                      </a:r>
                      <a:endParaRPr lang="en-US" sz="1600" noProof="0" dirty="0"/>
                    </a:p>
                  </a:txBody>
                  <a:tcPr marR="72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0010641"/>
                  </a:ext>
                </a:extLst>
              </a:tr>
              <a:tr h="415621">
                <a:tc>
                  <a:txBody>
                    <a:bodyPr/>
                    <a:lstStyle/>
                    <a:p>
                      <a:r>
                        <a:rPr lang="en-US" sz="1600" noProof="0" dirty="0"/>
                        <a:t>Proceedings paper</a:t>
                      </a:r>
                      <a:r>
                        <a:rPr lang="cs-CZ" sz="1600" noProof="0" dirty="0"/>
                        <a:t>*</a:t>
                      </a:r>
                      <a:endParaRPr lang="en-US" sz="16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noProof="0" dirty="0"/>
                        <a:t>1</a:t>
                      </a:r>
                      <a:r>
                        <a:rPr lang="cs-CZ" sz="1600" noProof="0" dirty="0"/>
                        <a:t>78</a:t>
                      </a:r>
                      <a:endParaRPr lang="en-US" sz="1600" noProof="0" dirty="0"/>
                    </a:p>
                  </a:txBody>
                  <a:tcPr marR="72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522026"/>
                  </a:ext>
                </a:extLst>
              </a:tr>
              <a:tr h="415621">
                <a:tc>
                  <a:txBody>
                    <a:bodyPr/>
                    <a:lstStyle/>
                    <a:p>
                      <a:r>
                        <a:rPr lang="en-US" sz="1600" noProof="0" dirty="0"/>
                        <a:t>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cs-CZ" sz="1600" noProof="0" dirty="0"/>
                        <a:t>11</a:t>
                      </a:r>
                      <a:endParaRPr lang="en-US" sz="1600" noProof="0" dirty="0"/>
                    </a:p>
                  </a:txBody>
                  <a:tcPr marR="72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7396678"/>
                  </a:ext>
                </a:extLst>
              </a:tr>
              <a:tr h="415621">
                <a:tc>
                  <a:txBody>
                    <a:bodyPr/>
                    <a:lstStyle/>
                    <a:p>
                      <a:r>
                        <a:rPr lang="en-US" sz="1600" noProof="0" dirty="0"/>
                        <a:t>Corrections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cs-CZ" sz="1600" noProof="0" dirty="0"/>
                        <a:t>6</a:t>
                      </a:r>
                      <a:endParaRPr lang="en-US" sz="1600" noProof="0" dirty="0"/>
                    </a:p>
                  </a:txBody>
                  <a:tcPr marR="72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9509705"/>
                  </a:ext>
                </a:extLst>
              </a:tr>
              <a:tr h="415621">
                <a:tc>
                  <a:txBody>
                    <a:bodyPr/>
                    <a:lstStyle/>
                    <a:p>
                      <a:r>
                        <a:rPr lang="en-US" sz="1600" noProof="0" dirty="0"/>
                        <a:t>Book chapter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cs-CZ" sz="1600" noProof="0" dirty="0"/>
                        <a:t>5</a:t>
                      </a:r>
                      <a:endParaRPr lang="en-US" sz="1600" noProof="0" dirty="0"/>
                    </a:p>
                  </a:txBody>
                  <a:tcPr marR="72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1879626"/>
                  </a:ext>
                </a:extLst>
              </a:tr>
              <a:tr h="415621">
                <a:tc>
                  <a:txBody>
                    <a:bodyPr/>
                    <a:lstStyle/>
                    <a:p>
                      <a:r>
                        <a:rPr lang="en-US" sz="1600" noProof="0" dirty="0"/>
                        <a:t>Meeting abstract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cs-CZ" sz="1600" noProof="0" dirty="0"/>
                        <a:t>4</a:t>
                      </a:r>
                      <a:endParaRPr lang="en-US" sz="1600" noProof="0" dirty="0"/>
                    </a:p>
                  </a:txBody>
                  <a:tcPr marR="72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693885"/>
                  </a:ext>
                </a:extLst>
              </a:tr>
              <a:tr h="415621">
                <a:tc>
                  <a:txBody>
                    <a:bodyPr/>
                    <a:lstStyle/>
                    <a:p>
                      <a:r>
                        <a:rPr lang="en-US" sz="1600" noProof="0" dirty="0"/>
                        <a:t>Editorial material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cs-CZ" sz="1600" noProof="0" dirty="0" smtClean="0"/>
                        <a:t>3</a:t>
                      </a:r>
                      <a:endParaRPr lang="en-US" sz="1600" noProof="0" dirty="0"/>
                    </a:p>
                  </a:txBody>
                  <a:tcPr marR="72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9657868"/>
                  </a:ext>
                </a:extLst>
              </a:tr>
              <a:tr h="415621">
                <a:tc>
                  <a:txBody>
                    <a:bodyPr/>
                    <a:lstStyle/>
                    <a:p>
                      <a:r>
                        <a:rPr lang="en-US" sz="1600" noProof="0" dirty="0"/>
                        <a:t>Letter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noProof="0" dirty="0"/>
                        <a:t>1</a:t>
                      </a:r>
                    </a:p>
                  </a:txBody>
                  <a:tcPr marR="72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7148670"/>
                  </a:ext>
                </a:extLst>
              </a:tr>
            </a:tbl>
          </a:graphicData>
        </a:graphic>
      </p:graphicFrame>
      <p:sp>
        <p:nvSpPr>
          <p:cNvPr id="5" name="Nadpis 4"/>
          <p:cNvSpPr>
            <a:spLocks noGrp="1"/>
          </p:cNvSpPr>
          <p:nvPr>
            <p:ph type="title"/>
          </p:nvPr>
        </p:nvSpPr>
        <p:spPr/>
        <p:txBody>
          <a:bodyPr/>
          <a:lstStyle/>
          <a:p>
            <a:r>
              <a:rPr lang="cs-CZ" dirty="0"/>
              <a:t>PUBLICATION OUTPUTS IN WOS</a:t>
            </a:r>
            <a:endParaRPr lang="cs-CZ" dirty="0">
              <a:solidFill>
                <a:srgbClr val="33AEAB"/>
              </a:solidFill>
            </a:endParaRPr>
          </a:p>
        </p:txBody>
      </p:sp>
      <p:sp>
        <p:nvSpPr>
          <p:cNvPr id="6" name="Nadpis 1"/>
          <p:cNvSpPr txBox="1">
            <a:spLocks/>
          </p:cNvSpPr>
          <p:nvPr/>
        </p:nvSpPr>
        <p:spPr>
          <a:xfrm>
            <a:off x="1014484" y="1280315"/>
            <a:ext cx="10339316" cy="520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33AEAB"/>
                </a:solidFill>
                <a:latin typeface="+mn-lt"/>
              </a:rPr>
              <a:t>Web of Science | from 2011 to </a:t>
            </a:r>
            <a:r>
              <a:rPr lang="cs-CZ" sz="2800" b="1" dirty="0" err="1">
                <a:solidFill>
                  <a:srgbClr val="33AEAB"/>
                </a:solidFill>
                <a:latin typeface="+mn-lt"/>
              </a:rPr>
              <a:t>December</a:t>
            </a:r>
            <a:r>
              <a:rPr lang="cs-CZ" sz="2800" b="1" dirty="0">
                <a:solidFill>
                  <a:srgbClr val="33AEAB"/>
                </a:solidFill>
                <a:latin typeface="+mn-lt"/>
              </a:rPr>
              <a:t> </a:t>
            </a:r>
            <a:r>
              <a:rPr lang="cs-CZ" sz="2800" b="1" dirty="0" smtClean="0">
                <a:solidFill>
                  <a:srgbClr val="33AEAB"/>
                </a:solidFill>
                <a:latin typeface="+mn-lt"/>
              </a:rPr>
              <a:t>15</a:t>
            </a:r>
            <a:r>
              <a:rPr lang="en-US" sz="2800" b="1" dirty="0" smtClean="0">
                <a:solidFill>
                  <a:srgbClr val="33AEAB"/>
                </a:solidFill>
                <a:latin typeface="+mn-lt"/>
              </a:rPr>
              <a:t>, </a:t>
            </a:r>
            <a:r>
              <a:rPr lang="en-US" sz="2800" b="1" dirty="0">
                <a:solidFill>
                  <a:srgbClr val="33AEAB"/>
                </a:solidFill>
                <a:latin typeface="+mn-lt"/>
              </a:rPr>
              <a:t>20</a:t>
            </a:r>
            <a:r>
              <a:rPr lang="cs-CZ" sz="2800" b="1" dirty="0">
                <a:solidFill>
                  <a:srgbClr val="33AEAB"/>
                </a:solidFill>
                <a:latin typeface="+mn-lt"/>
              </a:rPr>
              <a:t>20</a:t>
            </a:r>
            <a:endParaRPr lang="en-US" sz="2800" b="1" dirty="0">
              <a:solidFill>
                <a:srgbClr val="33AEAB"/>
              </a:solidFill>
              <a:latin typeface="+mn-lt"/>
            </a:endParaRPr>
          </a:p>
        </p:txBody>
      </p:sp>
      <p:graphicFrame>
        <p:nvGraphicFramePr>
          <p:cNvPr id="31" name="Zástupný symbol pro obsah 30"/>
          <p:cNvGraphicFramePr>
            <a:graphicFrameLocks noGrp="1"/>
          </p:cNvGraphicFramePr>
          <p:nvPr>
            <p:ph sz="half" idx="2"/>
            <p:extLst>
              <p:ext uri="{D42A27DB-BD31-4B8C-83A1-F6EECF244321}">
                <p14:modId xmlns:p14="http://schemas.microsoft.com/office/powerpoint/2010/main" val="915738910"/>
              </p:ext>
            </p:extLst>
          </p:nvPr>
        </p:nvGraphicFramePr>
        <p:xfrm>
          <a:off x="5578522" y="2421543"/>
          <a:ext cx="5831006" cy="4192230"/>
        </p:xfrm>
        <a:graphic>
          <a:graphicData uri="http://schemas.openxmlformats.org/drawingml/2006/chart">
            <c:chart xmlns:c="http://schemas.openxmlformats.org/drawingml/2006/chart" xmlns:r="http://schemas.openxmlformats.org/officeDocument/2006/relationships" r:id="rId2"/>
          </a:graphicData>
        </a:graphic>
      </p:graphicFrame>
      <p:sp>
        <p:nvSpPr>
          <p:cNvPr id="32" name="Nadpis 1"/>
          <p:cNvSpPr txBox="1">
            <a:spLocks/>
          </p:cNvSpPr>
          <p:nvPr/>
        </p:nvSpPr>
        <p:spPr>
          <a:xfrm>
            <a:off x="5578522" y="1850929"/>
            <a:ext cx="5878774" cy="520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b="1" dirty="0">
                <a:solidFill>
                  <a:srgbClr val="46505A"/>
                </a:solidFill>
                <a:latin typeface="+mn-lt"/>
              </a:rPr>
              <a:t>Sum of </a:t>
            </a:r>
            <a:r>
              <a:rPr lang="cs-CZ" sz="2000" b="1" dirty="0">
                <a:solidFill>
                  <a:srgbClr val="46505A"/>
                </a:solidFill>
                <a:latin typeface="+mn-lt"/>
              </a:rPr>
              <a:t>t</a:t>
            </a:r>
            <a:r>
              <a:rPr lang="en-US" sz="2000" b="1" dirty="0" err="1">
                <a:solidFill>
                  <a:srgbClr val="46505A"/>
                </a:solidFill>
                <a:latin typeface="+mn-lt"/>
              </a:rPr>
              <a:t>imes</a:t>
            </a:r>
            <a:r>
              <a:rPr lang="en-US" sz="2000" b="1" dirty="0">
                <a:solidFill>
                  <a:srgbClr val="46505A"/>
                </a:solidFill>
                <a:latin typeface="+mn-lt"/>
              </a:rPr>
              <a:t> </a:t>
            </a:r>
            <a:r>
              <a:rPr lang="cs-CZ" sz="2000" b="1" dirty="0">
                <a:solidFill>
                  <a:srgbClr val="46505A"/>
                </a:solidFill>
                <a:latin typeface="+mn-lt"/>
              </a:rPr>
              <a:t>c</a:t>
            </a:r>
            <a:r>
              <a:rPr lang="en-US" sz="2000" b="1" dirty="0" err="1">
                <a:solidFill>
                  <a:srgbClr val="46505A"/>
                </a:solidFill>
                <a:latin typeface="+mn-lt"/>
              </a:rPr>
              <a:t>ited</a:t>
            </a:r>
            <a:r>
              <a:rPr lang="en-US" sz="2000" b="1" dirty="0">
                <a:solidFill>
                  <a:srgbClr val="46505A"/>
                </a:solidFill>
                <a:latin typeface="+mn-lt"/>
              </a:rPr>
              <a:t> per </a:t>
            </a:r>
            <a:r>
              <a:rPr lang="cs-CZ" sz="2000" b="1" dirty="0">
                <a:solidFill>
                  <a:srgbClr val="46505A"/>
                </a:solidFill>
                <a:latin typeface="+mn-lt"/>
              </a:rPr>
              <a:t>y</a:t>
            </a:r>
            <a:r>
              <a:rPr lang="en-US" sz="2000" b="1" dirty="0">
                <a:solidFill>
                  <a:srgbClr val="46505A"/>
                </a:solidFill>
                <a:latin typeface="+mn-lt"/>
              </a:rPr>
              <a:t>ear</a:t>
            </a:r>
            <a:endParaRPr lang="sv-SE" sz="1400" b="1" dirty="0">
              <a:solidFill>
                <a:srgbClr val="46505A"/>
              </a:solidFill>
              <a:latin typeface="+mn-lt"/>
            </a:endParaRPr>
          </a:p>
        </p:txBody>
      </p:sp>
      <p:sp>
        <p:nvSpPr>
          <p:cNvPr id="2" name="TextovéPole 1">
            <a:extLst>
              <a:ext uri="{FF2B5EF4-FFF2-40B4-BE49-F238E27FC236}">
                <a16:creationId xmlns:a16="http://schemas.microsoft.com/office/drawing/2014/main" id="{A4A9EA59-A6E1-4DD5-8EC7-5016220595C3}"/>
              </a:ext>
            </a:extLst>
          </p:cNvPr>
          <p:cNvSpPr txBox="1"/>
          <p:nvPr/>
        </p:nvSpPr>
        <p:spPr>
          <a:xfrm>
            <a:off x="1072509" y="6156803"/>
            <a:ext cx="4506013" cy="307777"/>
          </a:xfrm>
          <a:prstGeom prst="rect">
            <a:avLst/>
          </a:prstGeom>
          <a:noFill/>
        </p:spPr>
        <p:txBody>
          <a:bodyPr wrap="square" rtlCol="0">
            <a:spAutoFit/>
          </a:bodyPr>
          <a:lstStyle/>
          <a:p>
            <a:r>
              <a:rPr lang="cs-CZ" sz="1400" dirty="0">
                <a:latin typeface="Segoe UI Light" panose="020B0502040204020203" pitchFamily="34" charset="0"/>
                <a:cs typeface="Segoe UI Light" panose="020B0502040204020203" pitchFamily="34" charset="0"/>
              </a:rPr>
              <a:t>*</a:t>
            </a:r>
            <a:r>
              <a:rPr lang="cs-CZ" sz="1400" dirty="0" err="1">
                <a:latin typeface="Segoe UI Light" panose="020B0502040204020203" pitchFamily="34" charset="0"/>
                <a:cs typeface="Segoe UI Light" panose="020B0502040204020203" pitchFamily="34" charset="0"/>
              </a:rPr>
              <a:t>Some</a:t>
            </a:r>
            <a:r>
              <a:rPr lang="cs-CZ" sz="1400" dirty="0">
                <a:latin typeface="Segoe UI Light" panose="020B0502040204020203" pitchFamily="34" charset="0"/>
                <a:cs typeface="Segoe UI Light" panose="020B0502040204020203" pitchFamily="34" charset="0"/>
              </a:rPr>
              <a:t> </a:t>
            </a:r>
            <a:r>
              <a:rPr lang="cs-CZ" sz="1400" dirty="0" err="1">
                <a:latin typeface="Segoe UI Light" panose="020B0502040204020203" pitchFamily="34" charset="0"/>
                <a:cs typeface="Segoe UI Light" panose="020B0502040204020203" pitchFamily="34" charset="0"/>
              </a:rPr>
              <a:t>ouputs</a:t>
            </a:r>
            <a:r>
              <a:rPr lang="cs-CZ" sz="1400" dirty="0">
                <a:latin typeface="Segoe UI Light" panose="020B0502040204020203" pitchFamily="34" charset="0"/>
                <a:cs typeface="Segoe UI Light" panose="020B0502040204020203" pitchFamily="34" charset="0"/>
              </a:rPr>
              <a:t> are </a:t>
            </a:r>
            <a:r>
              <a:rPr lang="cs-CZ" sz="1400" dirty="0" err="1">
                <a:latin typeface="Segoe UI Light" panose="020B0502040204020203" pitchFamily="34" charset="0"/>
                <a:cs typeface="Segoe UI Light" panose="020B0502040204020203" pitchFamily="34" charset="0"/>
              </a:rPr>
              <a:t>both</a:t>
            </a:r>
            <a:r>
              <a:rPr lang="cs-CZ" sz="1400" dirty="0">
                <a:latin typeface="Segoe UI Light" panose="020B0502040204020203" pitchFamily="34" charset="0"/>
                <a:cs typeface="Segoe UI Light" panose="020B0502040204020203" pitchFamily="34" charset="0"/>
              </a:rPr>
              <a:t>, </a:t>
            </a:r>
            <a:r>
              <a:rPr lang="cs-CZ" sz="1400" dirty="0" err="1">
                <a:latin typeface="Segoe UI Light" panose="020B0502040204020203" pitchFamily="34" charset="0"/>
                <a:cs typeface="Segoe UI Light" panose="020B0502040204020203" pitchFamily="34" charset="0"/>
              </a:rPr>
              <a:t>articles</a:t>
            </a:r>
            <a:r>
              <a:rPr lang="cs-CZ" sz="1400" dirty="0">
                <a:latin typeface="Segoe UI Light" panose="020B0502040204020203" pitchFamily="34" charset="0"/>
                <a:cs typeface="Segoe UI Light" panose="020B0502040204020203" pitchFamily="34" charset="0"/>
              </a:rPr>
              <a:t> and </a:t>
            </a:r>
            <a:r>
              <a:rPr lang="cs-CZ" sz="1400" dirty="0" err="1">
                <a:latin typeface="Segoe UI Light" panose="020B0502040204020203" pitchFamily="34" charset="0"/>
                <a:cs typeface="Segoe UI Light" panose="020B0502040204020203" pitchFamily="34" charset="0"/>
              </a:rPr>
              <a:t>proceedings</a:t>
            </a:r>
            <a:r>
              <a:rPr lang="cs-CZ" sz="1400" dirty="0">
                <a:latin typeface="Segoe UI Light" panose="020B0502040204020203" pitchFamily="34" charset="0"/>
                <a:cs typeface="Segoe UI Light" panose="020B0502040204020203" pitchFamily="34" charset="0"/>
              </a:rPr>
              <a:t> </a:t>
            </a:r>
            <a:r>
              <a:rPr lang="cs-CZ" sz="1400" dirty="0" err="1">
                <a:latin typeface="Segoe UI Light" panose="020B0502040204020203" pitchFamily="34" charset="0"/>
                <a:cs typeface="Segoe UI Light" panose="020B0502040204020203" pitchFamily="34" charset="0"/>
              </a:rPr>
              <a:t>papers</a:t>
            </a:r>
            <a:r>
              <a:rPr lang="cs-CZ" sz="1400" dirty="0">
                <a:latin typeface="Segoe UI Light" panose="020B0502040204020203" pitchFamily="34" charset="0"/>
                <a:cs typeface="Segoe UI Light" panose="020B0502040204020203" pitchFamily="34" charset="0"/>
              </a:rPr>
              <a:t>.</a:t>
            </a:r>
          </a:p>
        </p:txBody>
      </p:sp>
    </p:spTree>
    <p:extLst>
      <p:ext uri="{BB962C8B-B14F-4D97-AF65-F5344CB8AC3E}">
        <p14:creationId xmlns:p14="http://schemas.microsoft.com/office/powerpoint/2010/main" val="3553940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NUMBER OF ARTICLES IN WOS</a:t>
            </a:r>
            <a:endParaRPr lang="en-US" dirty="0">
              <a:solidFill>
                <a:srgbClr val="33AEAB"/>
              </a:solidFill>
            </a:endParaRPr>
          </a:p>
        </p:txBody>
      </p:sp>
      <p:sp>
        <p:nvSpPr>
          <p:cNvPr id="6" name="Nadpis 1"/>
          <p:cNvSpPr txBox="1">
            <a:spLocks/>
          </p:cNvSpPr>
          <p:nvPr/>
        </p:nvSpPr>
        <p:spPr>
          <a:xfrm>
            <a:off x="1014484" y="1280315"/>
            <a:ext cx="10339316" cy="520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cs-CZ" sz="2800" b="1" dirty="0" err="1">
                <a:solidFill>
                  <a:srgbClr val="33AEAB"/>
                </a:solidFill>
                <a:latin typeface="+mn-lt"/>
              </a:rPr>
              <a:t>Articles</a:t>
            </a:r>
            <a:r>
              <a:rPr lang="cs-CZ" sz="2800" b="1" dirty="0">
                <a:solidFill>
                  <a:srgbClr val="33AEAB"/>
                </a:solidFill>
                <a:latin typeface="+mn-lt"/>
              </a:rPr>
              <a:t> in </a:t>
            </a:r>
            <a:r>
              <a:rPr lang="cs-CZ" sz="2800" b="1" dirty="0" err="1">
                <a:solidFill>
                  <a:srgbClr val="33AEAB"/>
                </a:solidFill>
                <a:latin typeface="+mn-lt"/>
              </a:rPr>
              <a:t>Journals</a:t>
            </a:r>
            <a:r>
              <a:rPr lang="cs-CZ" sz="2800" b="1" dirty="0">
                <a:solidFill>
                  <a:srgbClr val="33AEAB"/>
                </a:solidFill>
                <a:latin typeface="+mn-lt"/>
              </a:rPr>
              <a:t> </a:t>
            </a:r>
            <a:r>
              <a:rPr lang="cs-CZ" sz="2800" b="1" dirty="0" err="1">
                <a:solidFill>
                  <a:srgbClr val="33AEAB"/>
                </a:solidFill>
                <a:latin typeface="+mn-lt"/>
              </a:rPr>
              <a:t>with</a:t>
            </a:r>
            <a:r>
              <a:rPr lang="cs-CZ" sz="2800" b="1" dirty="0">
                <a:solidFill>
                  <a:srgbClr val="33AEAB"/>
                </a:solidFill>
                <a:latin typeface="+mn-lt"/>
              </a:rPr>
              <a:t> </a:t>
            </a:r>
            <a:r>
              <a:rPr lang="cs-CZ" sz="2800" b="1" dirty="0" err="1">
                <a:solidFill>
                  <a:srgbClr val="33AEAB"/>
                </a:solidFill>
                <a:latin typeface="+mn-lt"/>
              </a:rPr>
              <a:t>Impact</a:t>
            </a:r>
            <a:r>
              <a:rPr lang="cs-CZ" sz="2800" b="1" dirty="0">
                <a:solidFill>
                  <a:srgbClr val="33AEAB"/>
                </a:solidFill>
                <a:latin typeface="+mn-lt"/>
              </a:rPr>
              <a:t> </a:t>
            </a:r>
            <a:r>
              <a:rPr lang="cs-CZ" sz="2800" b="1" dirty="0" err="1">
                <a:solidFill>
                  <a:srgbClr val="33AEAB"/>
                </a:solidFill>
                <a:latin typeface="+mn-lt"/>
              </a:rPr>
              <a:t>Factor</a:t>
            </a:r>
            <a:r>
              <a:rPr lang="en-US" sz="2800" b="1" dirty="0">
                <a:solidFill>
                  <a:srgbClr val="33AEAB"/>
                </a:solidFill>
                <a:latin typeface="+mn-lt"/>
              </a:rPr>
              <a:t> </a:t>
            </a:r>
          </a:p>
        </p:txBody>
      </p:sp>
      <p:grpSp>
        <p:nvGrpSpPr>
          <p:cNvPr id="7" name="Skupina 6"/>
          <p:cNvGrpSpPr/>
          <p:nvPr/>
        </p:nvGrpSpPr>
        <p:grpSpPr>
          <a:xfrm>
            <a:off x="778157" y="1905978"/>
            <a:ext cx="6107173" cy="4782338"/>
            <a:chOff x="444858" y="1981497"/>
            <a:chExt cx="6107173" cy="4782338"/>
          </a:xfrm>
        </p:grpSpPr>
        <p:grpSp>
          <p:nvGrpSpPr>
            <p:cNvPr id="3" name="Skupina 2">
              <a:extLst>
                <a:ext uri="{FF2B5EF4-FFF2-40B4-BE49-F238E27FC236}">
                  <a16:creationId xmlns:a16="http://schemas.microsoft.com/office/drawing/2014/main" id="{9A7585D1-2099-4CDC-9C19-DDD6D3917177}"/>
                </a:ext>
              </a:extLst>
            </p:cNvPr>
            <p:cNvGrpSpPr/>
            <p:nvPr/>
          </p:nvGrpSpPr>
          <p:grpSpPr>
            <a:xfrm>
              <a:off x="444858" y="1989000"/>
              <a:ext cx="2880000" cy="2880000"/>
              <a:chOff x="1793104" y="2715616"/>
              <a:chExt cx="2880000" cy="2880000"/>
            </a:xfrm>
          </p:grpSpPr>
          <p:pic>
            <p:nvPicPr>
              <p:cNvPr id="13" name="Zástupný symbol pro obsah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93104" y="2715616"/>
                <a:ext cx="2880000" cy="2880000"/>
              </a:xfrm>
              <a:prstGeom prst="rect">
                <a:avLst/>
              </a:prstGeom>
            </p:spPr>
          </p:pic>
          <p:sp>
            <p:nvSpPr>
              <p:cNvPr id="21" name="Nadpis 1"/>
              <p:cNvSpPr txBox="1">
                <a:spLocks/>
              </p:cNvSpPr>
              <p:nvPr/>
            </p:nvSpPr>
            <p:spPr>
              <a:xfrm>
                <a:off x="2163797" y="3465157"/>
                <a:ext cx="2139640" cy="13201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cs-CZ" sz="2400" dirty="0">
                    <a:solidFill>
                      <a:schemeClr val="bg1"/>
                    </a:solidFill>
                    <a:latin typeface="+mn-lt"/>
                  </a:rPr>
                  <a:t>2017</a:t>
                </a:r>
                <a:endParaRPr lang="en-US" sz="2400" dirty="0">
                  <a:solidFill>
                    <a:schemeClr val="bg1"/>
                  </a:solidFill>
                  <a:latin typeface="+mn-lt"/>
                </a:endParaRPr>
              </a:p>
              <a:p>
                <a:pPr algn="ctr">
                  <a:lnSpc>
                    <a:spcPct val="110000"/>
                  </a:lnSpc>
                </a:pPr>
                <a:r>
                  <a:rPr lang="cs-CZ" sz="3200" b="1" dirty="0" smtClean="0">
                    <a:solidFill>
                      <a:schemeClr val="bg1"/>
                    </a:solidFill>
                    <a:latin typeface="+mn-lt"/>
                  </a:rPr>
                  <a:t>79</a:t>
                </a:r>
              </a:p>
              <a:p>
                <a:pPr algn="ctr">
                  <a:lnSpc>
                    <a:spcPct val="110000"/>
                  </a:lnSpc>
                </a:pPr>
                <a:r>
                  <a:rPr lang="cs-CZ" sz="2400" b="1" dirty="0" smtClean="0">
                    <a:solidFill>
                      <a:schemeClr val="bg1"/>
                    </a:solidFill>
                    <a:latin typeface="+mn-lt"/>
                  </a:rPr>
                  <a:t>(Q1 - 39%)</a:t>
                </a:r>
                <a:endParaRPr lang="en-US" sz="1400" b="1" dirty="0">
                  <a:solidFill>
                    <a:schemeClr val="bg1"/>
                  </a:solidFill>
                  <a:latin typeface="+mn-lt"/>
                </a:endParaRPr>
              </a:p>
            </p:txBody>
          </p:sp>
        </p:grpSp>
        <p:grpSp>
          <p:nvGrpSpPr>
            <p:cNvPr id="4" name="Skupina 3">
              <a:extLst>
                <a:ext uri="{FF2B5EF4-FFF2-40B4-BE49-F238E27FC236}">
                  <a16:creationId xmlns:a16="http://schemas.microsoft.com/office/drawing/2014/main" id="{99ABF406-571F-4E90-BBC8-F7A8AD3FB627}"/>
                </a:ext>
              </a:extLst>
            </p:cNvPr>
            <p:cNvGrpSpPr/>
            <p:nvPr/>
          </p:nvGrpSpPr>
          <p:grpSpPr>
            <a:xfrm>
              <a:off x="2058325" y="3883835"/>
              <a:ext cx="2880000" cy="2880000"/>
              <a:chOff x="4569989" y="2715616"/>
              <a:chExt cx="2880000" cy="2880000"/>
            </a:xfrm>
          </p:grpSpPr>
          <p:pic>
            <p:nvPicPr>
              <p:cNvPr id="14" name="Obráze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9989" y="2715616"/>
                <a:ext cx="2880000" cy="2880000"/>
              </a:xfrm>
              <a:prstGeom prst="rect">
                <a:avLst/>
              </a:prstGeom>
            </p:spPr>
          </p:pic>
          <p:sp>
            <p:nvSpPr>
              <p:cNvPr id="22" name="Nadpis 1"/>
              <p:cNvSpPr txBox="1">
                <a:spLocks/>
              </p:cNvSpPr>
              <p:nvPr/>
            </p:nvSpPr>
            <p:spPr>
              <a:xfrm>
                <a:off x="4940169" y="3553059"/>
                <a:ext cx="2139640" cy="13201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cs-CZ" sz="2400" dirty="0" smtClean="0">
                    <a:solidFill>
                      <a:schemeClr val="bg1"/>
                    </a:solidFill>
                    <a:latin typeface="+mn-lt"/>
                  </a:rPr>
                  <a:t>2018</a:t>
                </a:r>
                <a:endParaRPr lang="en-US" sz="2400" dirty="0" smtClean="0">
                  <a:solidFill>
                    <a:schemeClr val="bg1"/>
                  </a:solidFill>
                  <a:latin typeface="+mn-lt"/>
                </a:endParaRPr>
              </a:p>
              <a:p>
                <a:pPr algn="ctr">
                  <a:lnSpc>
                    <a:spcPct val="110000"/>
                  </a:lnSpc>
                </a:pPr>
                <a:r>
                  <a:rPr lang="cs-CZ" sz="3200" b="1" dirty="0" smtClean="0">
                    <a:solidFill>
                      <a:schemeClr val="bg1"/>
                    </a:solidFill>
                    <a:latin typeface="+mn-lt"/>
                  </a:rPr>
                  <a:t>86</a:t>
                </a:r>
              </a:p>
              <a:p>
                <a:pPr algn="ctr">
                  <a:lnSpc>
                    <a:spcPct val="110000"/>
                  </a:lnSpc>
                </a:pPr>
                <a:r>
                  <a:rPr lang="cs-CZ" sz="2400" b="1" dirty="0" smtClean="0">
                    <a:solidFill>
                      <a:schemeClr val="bg1"/>
                    </a:solidFill>
                    <a:latin typeface="+mn-lt"/>
                  </a:rPr>
                  <a:t>(Q1 - 37%)</a:t>
                </a:r>
                <a:endParaRPr lang="en-US" sz="1400" b="1" dirty="0">
                  <a:solidFill>
                    <a:schemeClr val="bg1"/>
                  </a:solidFill>
                  <a:latin typeface="+mn-lt"/>
                </a:endParaRPr>
              </a:p>
            </p:txBody>
          </p:sp>
        </p:grpSp>
        <p:grpSp>
          <p:nvGrpSpPr>
            <p:cNvPr id="2" name="Skupina 1">
              <a:extLst>
                <a:ext uri="{FF2B5EF4-FFF2-40B4-BE49-F238E27FC236}">
                  <a16:creationId xmlns:a16="http://schemas.microsoft.com/office/drawing/2014/main" id="{A3D27E7E-5779-4F7F-A260-7A759A0FBEEA}"/>
                </a:ext>
              </a:extLst>
            </p:cNvPr>
            <p:cNvGrpSpPr/>
            <p:nvPr/>
          </p:nvGrpSpPr>
          <p:grpSpPr>
            <a:xfrm>
              <a:off x="3672031" y="1981497"/>
              <a:ext cx="2880000" cy="2880000"/>
              <a:chOff x="7345848" y="2715616"/>
              <a:chExt cx="2880000" cy="2880000"/>
            </a:xfrm>
          </p:grpSpPr>
          <p:pic>
            <p:nvPicPr>
              <p:cNvPr id="15" name="Zástupný symbol pro obsah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45848" y="2715616"/>
                <a:ext cx="2880000" cy="2880000"/>
              </a:xfrm>
              <a:prstGeom prst="rect">
                <a:avLst/>
              </a:prstGeom>
            </p:spPr>
          </p:pic>
          <p:sp>
            <p:nvSpPr>
              <p:cNvPr id="23" name="Nadpis 1"/>
              <p:cNvSpPr txBox="1">
                <a:spLocks/>
              </p:cNvSpPr>
              <p:nvPr/>
            </p:nvSpPr>
            <p:spPr>
              <a:xfrm>
                <a:off x="7716028" y="3510586"/>
                <a:ext cx="2139640" cy="132019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cs-CZ" sz="2400" dirty="0">
                    <a:solidFill>
                      <a:schemeClr val="bg1"/>
                    </a:solidFill>
                    <a:latin typeface="+mn-lt"/>
                  </a:rPr>
                  <a:t>2019</a:t>
                </a:r>
                <a:endParaRPr lang="en-US" sz="2400" dirty="0">
                  <a:solidFill>
                    <a:schemeClr val="bg1"/>
                  </a:solidFill>
                  <a:latin typeface="+mn-lt"/>
                </a:endParaRPr>
              </a:p>
              <a:p>
                <a:pPr algn="ctr">
                  <a:lnSpc>
                    <a:spcPct val="110000"/>
                  </a:lnSpc>
                </a:pPr>
                <a:r>
                  <a:rPr lang="cs-CZ" sz="3200" b="1" dirty="0" smtClean="0">
                    <a:solidFill>
                      <a:schemeClr val="bg1"/>
                    </a:solidFill>
                    <a:latin typeface="+mn-lt"/>
                  </a:rPr>
                  <a:t>92</a:t>
                </a:r>
              </a:p>
              <a:p>
                <a:pPr algn="ctr">
                  <a:lnSpc>
                    <a:spcPct val="110000"/>
                  </a:lnSpc>
                </a:pPr>
                <a:r>
                  <a:rPr lang="cs-CZ" sz="2400" b="1" dirty="0" smtClean="0">
                    <a:solidFill>
                      <a:schemeClr val="bg1"/>
                    </a:solidFill>
                    <a:latin typeface="+mn-lt"/>
                  </a:rPr>
                  <a:t>(Q1 - 57%)</a:t>
                </a:r>
                <a:endParaRPr lang="en-US" sz="1600" b="1" dirty="0">
                  <a:solidFill>
                    <a:schemeClr val="bg1"/>
                  </a:solidFill>
                  <a:latin typeface="+mn-lt"/>
                </a:endParaRPr>
              </a:p>
            </p:txBody>
          </p:sp>
        </p:grpSp>
      </p:grpSp>
      <p:grpSp>
        <p:nvGrpSpPr>
          <p:cNvPr id="12" name="Skupina 11">
            <a:extLst>
              <a:ext uri="{FF2B5EF4-FFF2-40B4-BE49-F238E27FC236}">
                <a16:creationId xmlns:a16="http://schemas.microsoft.com/office/drawing/2014/main" id="{68A90052-4F70-45FA-86E6-C209DFA7031D}"/>
              </a:ext>
            </a:extLst>
          </p:cNvPr>
          <p:cNvGrpSpPr>
            <a:grpSpLocks noChangeAspect="1"/>
          </p:cNvGrpSpPr>
          <p:nvPr/>
        </p:nvGrpSpPr>
        <p:grpSpPr>
          <a:xfrm>
            <a:off x="6885334" y="1892237"/>
            <a:ext cx="4468466" cy="4468466"/>
            <a:chOff x="7345849" y="2715616"/>
            <a:chExt cx="2880000" cy="2880000"/>
          </a:xfrm>
        </p:grpSpPr>
        <p:pic>
          <p:nvPicPr>
            <p:cNvPr id="16" name="Zástupný symbol pro obsah 6">
              <a:extLst>
                <a:ext uri="{FF2B5EF4-FFF2-40B4-BE49-F238E27FC236}">
                  <a16:creationId xmlns:a16="http://schemas.microsoft.com/office/drawing/2014/main" id="{3620AE51-4651-4760-8F75-B4C23FF44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5849" y="2715616"/>
              <a:ext cx="2880000" cy="2880000"/>
            </a:xfrm>
            <a:prstGeom prst="rect">
              <a:avLst/>
            </a:prstGeom>
          </p:spPr>
        </p:pic>
        <p:sp>
          <p:nvSpPr>
            <p:cNvPr id="17" name="Nadpis 1">
              <a:extLst>
                <a:ext uri="{FF2B5EF4-FFF2-40B4-BE49-F238E27FC236}">
                  <a16:creationId xmlns:a16="http://schemas.microsoft.com/office/drawing/2014/main" id="{154D357F-2DC1-495C-BD11-473038B1A1E2}"/>
                </a:ext>
              </a:extLst>
            </p:cNvPr>
            <p:cNvSpPr txBox="1">
              <a:spLocks/>
            </p:cNvSpPr>
            <p:nvPr/>
          </p:nvSpPr>
          <p:spPr>
            <a:xfrm>
              <a:off x="7716028" y="3510586"/>
              <a:ext cx="2139640" cy="1320197"/>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cs-CZ" sz="5100" dirty="0">
                  <a:solidFill>
                    <a:schemeClr val="bg1"/>
                  </a:solidFill>
                  <a:latin typeface="+mn-lt"/>
                </a:rPr>
                <a:t>2020</a:t>
              </a:r>
              <a:endParaRPr lang="en-US" sz="5100" dirty="0">
                <a:solidFill>
                  <a:schemeClr val="bg1"/>
                </a:solidFill>
                <a:latin typeface="+mn-lt"/>
              </a:endParaRPr>
            </a:p>
            <a:p>
              <a:pPr algn="ctr">
                <a:lnSpc>
                  <a:spcPct val="110000"/>
                </a:lnSpc>
              </a:pPr>
              <a:r>
                <a:rPr lang="cs-CZ" sz="13100" b="1" dirty="0">
                  <a:solidFill>
                    <a:schemeClr val="bg1"/>
                  </a:solidFill>
                  <a:latin typeface="+mn-lt"/>
                </a:rPr>
                <a:t>73</a:t>
              </a:r>
              <a:r>
                <a:rPr lang="cs-CZ" sz="13100" b="1" dirty="0" smtClean="0">
                  <a:solidFill>
                    <a:schemeClr val="bg1"/>
                  </a:solidFill>
                  <a:latin typeface="+mn-lt"/>
                </a:rPr>
                <a:t>*</a:t>
              </a:r>
            </a:p>
            <a:p>
              <a:pPr algn="ctr">
                <a:lnSpc>
                  <a:spcPct val="110000"/>
                </a:lnSpc>
              </a:pPr>
              <a:r>
                <a:rPr lang="cs-CZ" sz="5800" b="1" dirty="0" smtClean="0">
                  <a:solidFill>
                    <a:schemeClr val="bg1"/>
                  </a:solidFill>
                  <a:latin typeface="+mn-lt"/>
                </a:rPr>
                <a:t>(Q1 - 62%)</a:t>
              </a:r>
              <a:endParaRPr lang="en-US" sz="5800" b="1" dirty="0">
                <a:solidFill>
                  <a:schemeClr val="bg1"/>
                </a:solidFill>
                <a:latin typeface="+mn-lt"/>
              </a:endParaRPr>
            </a:p>
          </p:txBody>
        </p:sp>
      </p:grpSp>
      <p:sp>
        <p:nvSpPr>
          <p:cNvPr id="18" name="TextovéPole 6">
            <a:extLst>
              <a:ext uri="{FF2B5EF4-FFF2-40B4-BE49-F238E27FC236}">
                <a16:creationId xmlns:a16="http://schemas.microsoft.com/office/drawing/2014/main" id="{D594D8AD-9C35-4096-B7CE-904AEF39ED90}"/>
              </a:ext>
            </a:extLst>
          </p:cNvPr>
          <p:cNvSpPr txBox="1"/>
          <p:nvPr/>
        </p:nvSpPr>
        <p:spPr>
          <a:xfrm>
            <a:off x="8714690" y="6360703"/>
            <a:ext cx="263911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cs-CZ" sz="1400" dirty="0">
                <a:solidFill>
                  <a:srgbClr val="46505A"/>
                </a:solidFill>
                <a:latin typeface="Segoe UI Light" panose="020B0502040204020203" pitchFamily="34" charset="0"/>
                <a:cs typeface="Segoe UI Light" panose="020B0502040204020203" pitchFamily="34" charset="0"/>
              </a:rPr>
              <a:t>*Status as </a:t>
            </a:r>
            <a:r>
              <a:rPr lang="cs-CZ" sz="1400" dirty="0" err="1">
                <a:solidFill>
                  <a:srgbClr val="46505A"/>
                </a:solidFill>
                <a:latin typeface="Segoe UI Light" panose="020B0502040204020203" pitchFamily="34" charset="0"/>
                <a:cs typeface="Segoe UI Light" panose="020B0502040204020203" pitchFamily="34" charset="0"/>
              </a:rPr>
              <a:t>of</a:t>
            </a:r>
            <a:r>
              <a:rPr lang="cs-CZ" sz="1400" dirty="0">
                <a:solidFill>
                  <a:srgbClr val="46505A"/>
                </a:solidFill>
                <a:latin typeface="Segoe UI Light" panose="020B0502040204020203" pitchFamily="34" charset="0"/>
                <a:cs typeface="Segoe UI Light" panose="020B0502040204020203" pitchFamily="34" charset="0"/>
              </a:rPr>
              <a:t> </a:t>
            </a:r>
            <a:r>
              <a:rPr lang="cs-CZ" sz="1400" dirty="0" err="1">
                <a:solidFill>
                  <a:srgbClr val="46505A"/>
                </a:solidFill>
                <a:latin typeface="Segoe UI Light" panose="020B0502040204020203" pitchFamily="34" charset="0"/>
                <a:cs typeface="Segoe UI Light" panose="020B0502040204020203" pitchFamily="34" charset="0"/>
              </a:rPr>
              <a:t>December</a:t>
            </a:r>
            <a:r>
              <a:rPr lang="cs-CZ" sz="1400" dirty="0">
                <a:solidFill>
                  <a:srgbClr val="46505A"/>
                </a:solidFill>
                <a:latin typeface="Segoe UI Light" panose="020B0502040204020203" pitchFamily="34" charset="0"/>
                <a:cs typeface="Segoe UI Light" panose="020B0502040204020203" pitchFamily="34" charset="0"/>
              </a:rPr>
              <a:t> 7, 2020</a:t>
            </a:r>
          </a:p>
        </p:txBody>
      </p:sp>
    </p:spTree>
    <p:extLst>
      <p:ext uri="{BB962C8B-B14F-4D97-AF65-F5344CB8AC3E}">
        <p14:creationId xmlns:p14="http://schemas.microsoft.com/office/powerpoint/2010/main" val="21169413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014483" y="365125"/>
            <a:ext cx="10910423" cy="1325563"/>
          </a:xfrm>
        </p:spPr>
        <p:txBody>
          <a:bodyPr/>
          <a:lstStyle/>
          <a:p>
            <a:r>
              <a:rPr lang="en-US" dirty="0"/>
              <a:t>QUALITY OF PUBLISHED </a:t>
            </a:r>
            <a:r>
              <a:rPr lang="cs-CZ" dirty="0"/>
              <a:t>ARTICLES IN </a:t>
            </a:r>
            <a:r>
              <a:rPr lang="cs-CZ" dirty="0" smtClean="0"/>
              <a:t>2020</a:t>
            </a:r>
            <a:endParaRPr lang="en-US" dirty="0">
              <a:solidFill>
                <a:srgbClr val="33AEAB"/>
              </a:solidFill>
            </a:endParaRPr>
          </a:p>
        </p:txBody>
      </p:sp>
      <p:sp>
        <p:nvSpPr>
          <p:cNvPr id="6" name="Nadpis 1"/>
          <p:cNvSpPr txBox="1">
            <a:spLocks/>
          </p:cNvSpPr>
          <p:nvPr/>
        </p:nvSpPr>
        <p:spPr>
          <a:xfrm>
            <a:off x="1014484" y="1280315"/>
            <a:ext cx="10339316" cy="520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cs-CZ" sz="2800" b="1" dirty="0" err="1">
                <a:solidFill>
                  <a:srgbClr val="33AEAB"/>
                </a:solidFill>
                <a:latin typeface="+mn-lt"/>
              </a:rPr>
              <a:t>Impact</a:t>
            </a:r>
            <a:r>
              <a:rPr lang="cs-CZ" sz="2800" b="1" dirty="0">
                <a:solidFill>
                  <a:srgbClr val="33AEAB"/>
                </a:solidFill>
                <a:latin typeface="+mn-lt"/>
              </a:rPr>
              <a:t> </a:t>
            </a:r>
            <a:r>
              <a:rPr lang="cs-CZ" sz="2800" b="1" dirty="0" err="1">
                <a:solidFill>
                  <a:srgbClr val="33AEAB"/>
                </a:solidFill>
                <a:latin typeface="+mn-lt"/>
              </a:rPr>
              <a:t>Factor</a:t>
            </a:r>
            <a:r>
              <a:rPr lang="cs-CZ" sz="2800" b="1" dirty="0">
                <a:solidFill>
                  <a:srgbClr val="33AEAB"/>
                </a:solidFill>
                <a:latin typeface="+mn-lt"/>
              </a:rPr>
              <a:t> (</a:t>
            </a:r>
            <a:r>
              <a:rPr lang="cs-CZ" sz="2800" b="1" dirty="0" err="1">
                <a:solidFill>
                  <a:srgbClr val="33AEAB"/>
                </a:solidFill>
                <a:latin typeface="+mn-lt"/>
              </a:rPr>
              <a:t>WoS</a:t>
            </a:r>
            <a:r>
              <a:rPr lang="cs-CZ" sz="2800" b="1" dirty="0">
                <a:solidFill>
                  <a:srgbClr val="33AEAB"/>
                </a:solidFill>
                <a:latin typeface="+mn-lt"/>
              </a:rPr>
              <a:t>) </a:t>
            </a:r>
            <a:r>
              <a:rPr lang="cs-CZ" sz="2800" b="1" dirty="0" err="1">
                <a:solidFill>
                  <a:srgbClr val="33AEAB"/>
                </a:solidFill>
                <a:latin typeface="+mn-lt"/>
              </a:rPr>
              <a:t>vs</a:t>
            </a:r>
            <a:r>
              <a:rPr lang="cs-CZ" sz="2800" b="1" dirty="0">
                <a:solidFill>
                  <a:srgbClr val="33AEAB"/>
                </a:solidFill>
                <a:latin typeface="+mn-lt"/>
              </a:rPr>
              <a:t> </a:t>
            </a:r>
            <a:r>
              <a:rPr lang="cs-CZ" sz="2800" b="1" dirty="0" err="1">
                <a:solidFill>
                  <a:srgbClr val="33AEAB"/>
                </a:solidFill>
                <a:latin typeface="+mn-lt"/>
              </a:rPr>
              <a:t>Article</a:t>
            </a:r>
            <a:r>
              <a:rPr lang="cs-CZ" sz="2800" b="1" dirty="0">
                <a:solidFill>
                  <a:srgbClr val="33AEAB"/>
                </a:solidFill>
                <a:latin typeface="+mn-lt"/>
              </a:rPr>
              <a:t> Influence </a:t>
            </a:r>
            <a:r>
              <a:rPr lang="cs-CZ" sz="2800" b="1" dirty="0" err="1">
                <a:solidFill>
                  <a:srgbClr val="33AEAB"/>
                </a:solidFill>
                <a:latin typeface="+mn-lt"/>
              </a:rPr>
              <a:t>Score</a:t>
            </a:r>
            <a:r>
              <a:rPr lang="cs-CZ" sz="2800" b="1" dirty="0">
                <a:solidFill>
                  <a:srgbClr val="33AEAB"/>
                </a:solidFill>
                <a:latin typeface="+mn-lt"/>
              </a:rPr>
              <a:t> (FORD</a:t>
            </a:r>
            <a:r>
              <a:rPr lang="cs-CZ" sz="2800" b="1" dirty="0" smtClean="0">
                <a:solidFill>
                  <a:srgbClr val="33AEAB"/>
                </a:solidFill>
                <a:latin typeface="+mn-lt"/>
              </a:rPr>
              <a:t>)</a:t>
            </a:r>
            <a:endParaRPr lang="en-US" sz="2800" b="1" dirty="0">
              <a:solidFill>
                <a:srgbClr val="33AEAB"/>
              </a:solidFill>
              <a:latin typeface="+mn-lt"/>
            </a:endParaRPr>
          </a:p>
        </p:txBody>
      </p:sp>
      <p:graphicFrame>
        <p:nvGraphicFramePr>
          <p:cNvPr id="27" name="Zástupný symbol pro obsah 26"/>
          <p:cNvGraphicFramePr>
            <a:graphicFrameLocks noGrp="1"/>
          </p:cNvGraphicFramePr>
          <p:nvPr>
            <p:ph idx="1"/>
            <p:extLst>
              <p:ext uri="{D42A27DB-BD31-4B8C-83A1-F6EECF244321}">
                <p14:modId xmlns:p14="http://schemas.microsoft.com/office/powerpoint/2010/main" val="711150070"/>
              </p:ext>
            </p:extLst>
          </p:nvPr>
        </p:nvGraphicFramePr>
        <p:xfrm>
          <a:off x="750669" y="1958562"/>
          <a:ext cx="1033938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Obdélník 6"/>
          <p:cNvSpPr/>
          <p:nvPr/>
        </p:nvSpPr>
        <p:spPr>
          <a:xfrm>
            <a:off x="9383826" y="6423885"/>
            <a:ext cx="2541080" cy="307777"/>
          </a:xfrm>
          <a:prstGeom prst="rect">
            <a:avLst/>
          </a:prstGeom>
        </p:spPr>
        <p:txBody>
          <a:bodyPr wrap="none">
            <a:spAutoFit/>
          </a:bodyPr>
          <a:lstStyle/>
          <a:p>
            <a:pPr defTabSz="457200"/>
            <a:r>
              <a:rPr lang="cs-CZ" sz="1400" dirty="0">
                <a:solidFill>
                  <a:srgbClr val="46505A"/>
                </a:solidFill>
                <a:latin typeface="Segoe UI Light" panose="020B0502040204020203" pitchFamily="34" charset="0"/>
                <a:cs typeface="Segoe UI Light" panose="020B0502040204020203" pitchFamily="34" charset="0"/>
              </a:rPr>
              <a:t>*</a:t>
            </a:r>
            <a:r>
              <a:rPr lang="cs-CZ" sz="1400" dirty="0" smtClean="0">
                <a:solidFill>
                  <a:srgbClr val="46505A"/>
                </a:solidFill>
                <a:latin typeface="Segoe UI Light" panose="020B0502040204020203" pitchFamily="34" charset="0"/>
                <a:cs typeface="Segoe UI Light" panose="020B0502040204020203" pitchFamily="34" charset="0"/>
              </a:rPr>
              <a:t>Status </a:t>
            </a:r>
            <a:r>
              <a:rPr lang="cs-CZ" sz="1400" dirty="0">
                <a:solidFill>
                  <a:srgbClr val="46505A"/>
                </a:solidFill>
                <a:latin typeface="Segoe UI Light" panose="020B0502040204020203" pitchFamily="34" charset="0"/>
                <a:cs typeface="Segoe UI Light" panose="020B0502040204020203" pitchFamily="34" charset="0"/>
              </a:rPr>
              <a:t>as </a:t>
            </a:r>
            <a:r>
              <a:rPr lang="cs-CZ" sz="1400" dirty="0" err="1">
                <a:solidFill>
                  <a:srgbClr val="46505A"/>
                </a:solidFill>
                <a:latin typeface="Segoe UI Light" panose="020B0502040204020203" pitchFamily="34" charset="0"/>
                <a:cs typeface="Segoe UI Light" panose="020B0502040204020203" pitchFamily="34" charset="0"/>
              </a:rPr>
              <a:t>of</a:t>
            </a:r>
            <a:r>
              <a:rPr lang="cs-CZ" sz="1400" dirty="0">
                <a:solidFill>
                  <a:srgbClr val="46505A"/>
                </a:solidFill>
                <a:latin typeface="Segoe UI Light" panose="020B0502040204020203" pitchFamily="34" charset="0"/>
                <a:cs typeface="Segoe UI Light" panose="020B0502040204020203" pitchFamily="34" charset="0"/>
              </a:rPr>
              <a:t> </a:t>
            </a:r>
            <a:r>
              <a:rPr lang="cs-CZ" sz="1400" dirty="0" err="1">
                <a:solidFill>
                  <a:srgbClr val="46505A"/>
                </a:solidFill>
                <a:latin typeface="Segoe UI Light" panose="020B0502040204020203" pitchFamily="34" charset="0"/>
                <a:cs typeface="Segoe UI Light" panose="020B0502040204020203" pitchFamily="34" charset="0"/>
              </a:rPr>
              <a:t>December</a:t>
            </a:r>
            <a:r>
              <a:rPr lang="cs-CZ" sz="1400" dirty="0">
                <a:solidFill>
                  <a:srgbClr val="46505A"/>
                </a:solidFill>
                <a:latin typeface="Segoe UI Light" panose="020B0502040204020203" pitchFamily="34" charset="0"/>
                <a:cs typeface="Segoe UI Light" panose="020B0502040204020203" pitchFamily="34" charset="0"/>
              </a:rPr>
              <a:t> 7, 2020</a:t>
            </a:r>
          </a:p>
        </p:txBody>
      </p:sp>
    </p:spTree>
    <p:extLst>
      <p:ext uri="{BB962C8B-B14F-4D97-AF65-F5344CB8AC3E}">
        <p14:creationId xmlns:p14="http://schemas.microsoft.com/office/powerpoint/2010/main" val="1229263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délník 6"/>
          <p:cNvSpPr/>
          <p:nvPr/>
        </p:nvSpPr>
        <p:spPr>
          <a:xfrm>
            <a:off x="0" y="2766219"/>
            <a:ext cx="12192000" cy="13255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Nadpis 1"/>
          <p:cNvSpPr txBox="1">
            <a:spLocks/>
          </p:cNvSpPr>
          <p:nvPr/>
        </p:nvSpPr>
        <p:spPr>
          <a:xfrm>
            <a:off x="0" y="2766219"/>
            <a:ext cx="121920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5400" b="1" dirty="0">
                <a:solidFill>
                  <a:schemeClr val="bg2">
                    <a:lumMod val="10000"/>
                  </a:schemeClr>
                </a:solidFill>
              </a:rPr>
              <a:t>EDUCATION</a:t>
            </a:r>
          </a:p>
        </p:txBody>
      </p:sp>
    </p:spTree>
    <p:extLst>
      <p:ext uri="{BB962C8B-B14F-4D97-AF65-F5344CB8AC3E}">
        <p14:creationId xmlns:p14="http://schemas.microsoft.com/office/powerpoint/2010/main" val="845609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p:cNvSpPr>
            <a:spLocks noGrp="1"/>
          </p:cNvSpPr>
          <p:nvPr>
            <p:ph type="title"/>
          </p:nvPr>
        </p:nvSpPr>
        <p:spPr>
          <a:xfrm>
            <a:off x="1014483" y="365125"/>
            <a:ext cx="10608859" cy="1325563"/>
          </a:xfrm>
        </p:spPr>
        <p:txBody>
          <a:bodyPr/>
          <a:lstStyle/>
          <a:p>
            <a:r>
              <a:rPr lang="cs-CZ" dirty="0" smtClean="0"/>
              <a:t>PHD </a:t>
            </a:r>
            <a:r>
              <a:rPr lang="cs-CZ" dirty="0"/>
              <a:t>STUDY PROGRAMMES</a:t>
            </a:r>
            <a:endParaRPr lang="en-US" dirty="0"/>
          </a:p>
        </p:txBody>
      </p:sp>
      <p:grpSp>
        <p:nvGrpSpPr>
          <p:cNvPr id="3" name="Skupina 2"/>
          <p:cNvGrpSpPr/>
          <p:nvPr/>
        </p:nvGrpSpPr>
        <p:grpSpPr>
          <a:xfrm>
            <a:off x="6332093" y="1578494"/>
            <a:ext cx="4320000" cy="4900449"/>
            <a:chOff x="7104703" y="1690688"/>
            <a:chExt cx="4320000" cy="4900449"/>
          </a:xfrm>
        </p:grpSpPr>
        <p:sp>
          <p:nvSpPr>
            <p:cNvPr id="11" name="Obdélník 10"/>
            <p:cNvSpPr/>
            <p:nvPr/>
          </p:nvSpPr>
          <p:spPr>
            <a:xfrm>
              <a:off x="7232951" y="1690688"/>
              <a:ext cx="4140000" cy="1297504"/>
            </a:xfrm>
            <a:prstGeom prst="rect">
              <a:avLst/>
            </a:prstGeom>
            <a:solidFill>
              <a:srgbClr val="4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b="1" dirty="0">
                  <a:solidFill>
                    <a:schemeClr val="bg1"/>
                  </a:solidFill>
                </a:rPr>
                <a:t>Nanotechnology </a:t>
              </a:r>
              <a:br>
                <a:rPr lang="en-US" sz="2000" b="1" dirty="0">
                  <a:solidFill>
                    <a:schemeClr val="bg1"/>
                  </a:solidFill>
                </a:rPr>
              </a:br>
              <a:r>
                <a:rPr lang="en-US" sz="2000" b="1" dirty="0">
                  <a:solidFill>
                    <a:schemeClr val="bg1"/>
                  </a:solidFill>
                </a:rPr>
                <a:t>and Advanced Materials</a:t>
              </a:r>
            </a:p>
          </p:txBody>
        </p:sp>
        <p:graphicFrame>
          <p:nvGraphicFramePr>
            <p:cNvPr id="6" name="Graf 5">
              <a:extLst>
                <a:ext uri="{FF2B5EF4-FFF2-40B4-BE49-F238E27FC236}">
                  <a16:creationId xmlns:a16="http://schemas.microsoft.com/office/drawing/2014/main" id="{D826D6AF-D767-4FA6-A10A-C6340F0FA120}"/>
                </a:ext>
              </a:extLst>
            </p:cNvPr>
            <p:cNvGraphicFramePr/>
            <p:nvPr>
              <p:extLst>
                <p:ext uri="{D42A27DB-BD31-4B8C-83A1-F6EECF244321}">
                  <p14:modId xmlns:p14="http://schemas.microsoft.com/office/powerpoint/2010/main" val="2481503421"/>
                </p:ext>
              </p:extLst>
            </p:nvPr>
          </p:nvGraphicFramePr>
          <p:xfrm>
            <a:off x="7104703" y="3120272"/>
            <a:ext cx="4320000" cy="3470865"/>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2" name="Skupina 1"/>
          <p:cNvGrpSpPr/>
          <p:nvPr/>
        </p:nvGrpSpPr>
        <p:grpSpPr>
          <a:xfrm>
            <a:off x="1014483" y="1578494"/>
            <a:ext cx="4320000" cy="4853155"/>
            <a:chOff x="1014483" y="1690688"/>
            <a:chExt cx="4320000" cy="4853155"/>
          </a:xfrm>
        </p:grpSpPr>
        <p:sp>
          <p:nvSpPr>
            <p:cNvPr id="8" name="Obdélník 7"/>
            <p:cNvSpPr/>
            <p:nvPr/>
          </p:nvSpPr>
          <p:spPr>
            <a:xfrm>
              <a:off x="1146054" y="1690688"/>
              <a:ext cx="4140000" cy="1297504"/>
            </a:xfrm>
            <a:prstGeom prst="rect">
              <a:avLst/>
            </a:prstGeom>
            <a:solidFill>
              <a:srgbClr val="4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cs-CZ" sz="2000" b="1" dirty="0" err="1">
                  <a:solidFill>
                    <a:schemeClr val="bg1"/>
                  </a:solidFill>
                </a:rPr>
                <a:t>Biomaterials</a:t>
              </a:r>
              <a:r>
                <a:rPr lang="cs-CZ" sz="2000" b="1" dirty="0">
                  <a:solidFill>
                    <a:schemeClr val="bg1"/>
                  </a:solidFill>
                </a:rPr>
                <a:t> and </a:t>
              </a:r>
              <a:r>
                <a:rPr lang="cs-CZ" sz="2000" b="1" dirty="0" err="1" smtClean="0">
                  <a:solidFill>
                    <a:schemeClr val="bg1"/>
                  </a:solidFill>
                </a:rPr>
                <a:t>Biocomposites</a:t>
              </a:r>
              <a:endParaRPr lang="en-US" sz="2000" b="1" dirty="0">
                <a:solidFill>
                  <a:schemeClr val="bg1"/>
                </a:solidFill>
              </a:endParaRPr>
            </a:p>
          </p:txBody>
        </p:sp>
        <p:graphicFrame>
          <p:nvGraphicFramePr>
            <p:cNvPr id="19" name="Graf 18">
              <a:extLst>
                <a:ext uri="{FF2B5EF4-FFF2-40B4-BE49-F238E27FC236}">
                  <a16:creationId xmlns:a16="http://schemas.microsoft.com/office/drawing/2014/main" id="{B3B30654-8CE8-4C93-857F-490E90CCAA32}"/>
                </a:ext>
              </a:extLst>
            </p:cNvPr>
            <p:cNvGraphicFramePr/>
            <p:nvPr>
              <p:extLst>
                <p:ext uri="{D42A27DB-BD31-4B8C-83A1-F6EECF244321}">
                  <p14:modId xmlns:p14="http://schemas.microsoft.com/office/powerpoint/2010/main" val="3248457684"/>
                </p:ext>
              </p:extLst>
            </p:nvPr>
          </p:nvGraphicFramePr>
          <p:xfrm>
            <a:off x="1014483" y="3167564"/>
            <a:ext cx="4320000" cy="3376279"/>
          </p:xfrm>
          <a:graphic>
            <a:graphicData uri="http://schemas.openxmlformats.org/drawingml/2006/chart">
              <c:chart xmlns:c="http://schemas.openxmlformats.org/drawingml/2006/chart" xmlns:r="http://schemas.openxmlformats.org/officeDocument/2006/relationships" r:id="rId3"/>
            </a:graphicData>
          </a:graphic>
        </p:graphicFrame>
      </p:grpSp>
      <p:sp>
        <p:nvSpPr>
          <p:cNvPr id="7" name="Obdélník 6"/>
          <p:cNvSpPr/>
          <p:nvPr/>
        </p:nvSpPr>
        <p:spPr>
          <a:xfrm>
            <a:off x="9329801" y="6478943"/>
            <a:ext cx="2541080" cy="307777"/>
          </a:xfrm>
          <a:prstGeom prst="rect">
            <a:avLst/>
          </a:prstGeom>
        </p:spPr>
        <p:txBody>
          <a:bodyPr wrap="none">
            <a:spAutoFit/>
          </a:bodyPr>
          <a:lstStyle/>
          <a:p>
            <a:pPr defTabSz="457200"/>
            <a:r>
              <a:rPr lang="cs-CZ" sz="1400" dirty="0">
                <a:solidFill>
                  <a:srgbClr val="46505A"/>
                </a:solidFill>
                <a:latin typeface="Segoe UI Light" panose="020B0502040204020203" pitchFamily="34" charset="0"/>
                <a:cs typeface="Segoe UI Light" panose="020B0502040204020203" pitchFamily="34" charset="0"/>
              </a:rPr>
              <a:t>*</a:t>
            </a:r>
            <a:r>
              <a:rPr lang="cs-CZ" sz="1400" dirty="0" smtClean="0">
                <a:solidFill>
                  <a:srgbClr val="46505A"/>
                </a:solidFill>
                <a:latin typeface="Segoe UI Light" panose="020B0502040204020203" pitchFamily="34" charset="0"/>
                <a:cs typeface="Segoe UI Light" panose="020B0502040204020203" pitchFamily="34" charset="0"/>
              </a:rPr>
              <a:t>Status </a:t>
            </a:r>
            <a:r>
              <a:rPr lang="cs-CZ" sz="1400" dirty="0">
                <a:solidFill>
                  <a:srgbClr val="46505A"/>
                </a:solidFill>
                <a:latin typeface="Segoe UI Light" panose="020B0502040204020203" pitchFamily="34" charset="0"/>
                <a:cs typeface="Segoe UI Light" panose="020B0502040204020203" pitchFamily="34" charset="0"/>
              </a:rPr>
              <a:t>as </a:t>
            </a:r>
            <a:r>
              <a:rPr lang="cs-CZ" sz="1400" dirty="0" err="1">
                <a:solidFill>
                  <a:srgbClr val="46505A"/>
                </a:solidFill>
                <a:latin typeface="Segoe UI Light" panose="020B0502040204020203" pitchFamily="34" charset="0"/>
                <a:cs typeface="Segoe UI Light" panose="020B0502040204020203" pitchFamily="34" charset="0"/>
              </a:rPr>
              <a:t>of</a:t>
            </a:r>
            <a:r>
              <a:rPr lang="cs-CZ" sz="1400" dirty="0">
                <a:solidFill>
                  <a:srgbClr val="46505A"/>
                </a:solidFill>
                <a:latin typeface="Segoe UI Light" panose="020B0502040204020203" pitchFamily="34" charset="0"/>
                <a:cs typeface="Segoe UI Light" panose="020B0502040204020203" pitchFamily="34" charset="0"/>
              </a:rPr>
              <a:t> </a:t>
            </a:r>
            <a:r>
              <a:rPr lang="cs-CZ" sz="1400" dirty="0" err="1">
                <a:solidFill>
                  <a:srgbClr val="46505A"/>
                </a:solidFill>
                <a:latin typeface="Segoe UI Light" panose="020B0502040204020203" pitchFamily="34" charset="0"/>
                <a:cs typeface="Segoe UI Light" panose="020B0502040204020203" pitchFamily="34" charset="0"/>
              </a:rPr>
              <a:t>December</a:t>
            </a:r>
            <a:r>
              <a:rPr lang="cs-CZ" sz="1400" dirty="0">
                <a:solidFill>
                  <a:srgbClr val="46505A"/>
                </a:solidFill>
                <a:latin typeface="Segoe UI Light" panose="020B0502040204020203" pitchFamily="34" charset="0"/>
                <a:cs typeface="Segoe UI Light" panose="020B0502040204020203" pitchFamily="34" charset="0"/>
              </a:rPr>
              <a:t> 7, 2020</a:t>
            </a:r>
          </a:p>
        </p:txBody>
      </p:sp>
    </p:spTree>
    <p:extLst>
      <p:ext uri="{BB962C8B-B14F-4D97-AF65-F5344CB8AC3E}">
        <p14:creationId xmlns:p14="http://schemas.microsoft.com/office/powerpoint/2010/main" val="3533731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014484" y="365125"/>
            <a:ext cx="10841508" cy="1325563"/>
          </a:xfrm>
        </p:spPr>
        <p:txBody>
          <a:bodyPr/>
          <a:lstStyle/>
          <a:p>
            <a:r>
              <a:rPr lang="en-US" dirty="0"/>
              <a:t>NUMBER OF </a:t>
            </a:r>
            <a:r>
              <a:rPr lang="cs-CZ" dirty="0"/>
              <a:t>DOCTORAL STUDENTS </a:t>
            </a:r>
            <a:br>
              <a:rPr lang="cs-CZ" dirty="0"/>
            </a:br>
            <a:r>
              <a:rPr lang="cs-CZ" dirty="0"/>
              <a:t>IN 2020</a:t>
            </a:r>
            <a:endParaRPr lang="en-US" dirty="0"/>
          </a:p>
        </p:txBody>
      </p:sp>
      <p:graphicFrame>
        <p:nvGraphicFramePr>
          <p:cNvPr id="9" name="Zástupný symbol pro obsah 14"/>
          <p:cNvGraphicFramePr>
            <a:graphicFrameLocks noGrp="1"/>
          </p:cNvGraphicFramePr>
          <p:nvPr>
            <p:ph sz="half" idx="1"/>
            <p:extLst>
              <p:ext uri="{D42A27DB-BD31-4B8C-83A1-F6EECF244321}">
                <p14:modId xmlns:p14="http://schemas.microsoft.com/office/powerpoint/2010/main" val="2724277666"/>
              </p:ext>
            </p:extLst>
          </p:nvPr>
        </p:nvGraphicFramePr>
        <p:xfrm>
          <a:off x="1014484" y="1595691"/>
          <a:ext cx="10418131" cy="48088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6033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PHD GRADUATES</a:t>
            </a:r>
            <a:endParaRPr lang="cs-CZ" dirty="0"/>
          </a:p>
        </p:txBody>
      </p:sp>
      <p:pic>
        <p:nvPicPr>
          <p:cNvPr id="6" name="Obrázek 5"/>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759707" y="1472026"/>
            <a:ext cx="4594093" cy="4749867"/>
          </a:xfrm>
          <a:prstGeom prst="rect">
            <a:avLst/>
          </a:prstGeom>
          <a:ln w="88900">
            <a:solidFill>
              <a:srgbClr val="33AEAB"/>
            </a:solidFill>
            <a:miter lim="800000"/>
          </a:ln>
        </p:spPr>
      </p:pic>
      <p:sp>
        <p:nvSpPr>
          <p:cNvPr id="7" name="TextovéPole 6"/>
          <p:cNvSpPr txBox="1"/>
          <p:nvPr/>
        </p:nvSpPr>
        <p:spPr>
          <a:xfrm>
            <a:off x="915094" y="2257219"/>
            <a:ext cx="5346558" cy="2677656"/>
          </a:xfrm>
          <a:prstGeom prst="rect">
            <a:avLst/>
          </a:prstGeom>
          <a:noFill/>
        </p:spPr>
        <p:txBody>
          <a:bodyPr wrap="square" rtlCol="0">
            <a:spAutoFit/>
          </a:bodyPr>
          <a:lstStyle/>
          <a:p>
            <a:pPr algn="just"/>
            <a:r>
              <a:rPr lang="cs-CZ" sz="2400" dirty="0" smtClean="0"/>
              <a:t>Dr. </a:t>
            </a:r>
            <a:r>
              <a:rPr lang="cs-CZ" sz="2400" dirty="0" err="1" smtClean="0"/>
              <a:t>Haijun</a:t>
            </a:r>
            <a:r>
              <a:rPr lang="cs-CZ" sz="2400" dirty="0" smtClean="0"/>
              <a:t> </a:t>
            </a:r>
            <a:r>
              <a:rPr lang="cs-CZ" sz="2400" dirty="0" err="1" smtClean="0"/>
              <a:t>Xiao</a:t>
            </a:r>
            <a:r>
              <a:rPr lang="cs-CZ" sz="2400" dirty="0" smtClean="0"/>
              <a:t>, </a:t>
            </a:r>
            <a:r>
              <a:rPr lang="cs-CZ" sz="2400" dirty="0" err="1" smtClean="0"/>
              <a:t>the</a:t>
            </a:r>
            <a:r>
              <a:rPr lang="cs-CZ" sz="2400" dirty="0" smtClean="0"/>
              <a:t> very </a:t>
            </a:r>
            <a:r>
              <a:rPr lang="cs-CZ" sz="2400" dirty="0" err="1" smtClean="0"/>
              <a:t>first</a:t>
            </a:r>
            <a:r>
              <a:rPr lang="cs-CZ" sz="2400" dirty="0" smtClean="0"/>
              <a:t> </a:t>
            </a:r>
            <a:r>
              <a:rPr lang="cs-CZ" sz="2400" dirty="0" err="1" smtClean="0"/>
              <a:t>graduate</a:t>
            </a:r>
            <a:r>
              <a:rPr lang="cs-CZ" sz="2400" dirty="0" smtClean="0"/>
              <a:t> </a:t>
            </a:r>
            <a:br>
              <a:rPr lang="cs-CZ" sz="2400" dirty="0" smtClean="0"/>
            </a:br>
            <a:r>
              <a:rPr lang="cs-CZ" sz="2400" dirty="0" err="1" smtClean="0"/>
              <a:t>of</a:t>
            </a:r>
            <a:r>
              <a:rPr lang="cs-CZ" sz="2400" dirty="0" smtClean="0"/>
              <a:t> CPS </a:t>
            </a:r>
            <a:r>
              <a:rPr lang="cs-CZ" sz="2400" dirty="0" err="1" smtClean="0"/>
              <a:t>doctoral</a:t>
            </a:r>
            <a:r>
              <a:rPr lang="cs-CZ" sz="2400" dirty="0" smtClean="0"/>
              <a:t> study </a:t>
            </a:r>
            <a:r>
              <a:rPr lang="cs-CZ" sz="2400" dirty="0" err="1" smtClean="0"/>
              <a:t>programmes</a:t>
            </a:r>
            <a:r>
              <a:rPr lang="cs-CZ" sz="2400" dirty="0" smtClean="0"/>
              <a:t>.</a:t>
            </a:r>
          </a:p>
          <a:p>
            <a:pPr algn="just"/>
            <a:endParaRPr lang="cs-CZ" sz="2400" dirty="0"/>
          </a:p>
          <a:p>
            <a:pPr marL="342900" indent="-342900" algn="just">
              <a:buFont typeface="Arial" panose="020B0604020202020204" pitchFamily="34" charset="0"/>
              <a:buChar char="•"/>
            </a:pPr>
            <a:r>
              <a:rPr lang="cs-CZ" sz="2400" dirty="0" smtClean="0"/>
              <a:t>Study </a:t>
            </a:r>
            <a:r>
              <a:rPr lang="cs-CZ" sz="2400" dirty="0" err="1" smtClean="0"/>
              <a:t>programme</a:t>
            </a:r>
            <a:r>
              <a:rPr lang="cs-CZ" sz="2400" dirty="0"/>
              <a:t> </a:t>
            </a:r>
            <a:r>
              <a:rPr lang="cs-CZ" sz="2400" dirty="0" err="1" smtClean="0"/>
              <a:t>Biomaterials</a:t>
            </a:r>
            <a:r>
              <a:rPr lang="cs-CZ" sz="2400" dirty="0" smtClean="0"/>
              <a:t> </a:t>
            </a:r>
            <a:br>
              <a:rPr lang="cs-CZ" sz="2400" dirty="0" smtClean="0"/>
            </a:br>
            <a:r>
              <a:rPr lang="cs-CZ" sz="2400" dirty="0" smtClean="0"/>
              <a:t>and </a:t>
            </a:r>
            <a:r>
              <a:rPr lang="cs-CZ" sz="2400" dirty="0" err="1" smtClean="0"/>
              <a:t>Biocomposites</a:t>
            </a:r>
            <a:r>
              <a:rPr lang="cs-CZ" sz="2400" dirty="0" smtClean="0"/>
              <a:t>.</a:t>
            </a:r>
          </a:p>
          <a:p>
            <a:pPr algn="just"/>
            <a:endParaRPr lang="cs-CZ" sz="2400" dirty="0"/>
          </a:p>
          <a:p>
            <a:pPr marL="342900" indent="-342900" algn="just">
              <a:buFont typeface="Arial" panose="020B0604020202020204" pitchFamily="34" charset="0"/>
              <a:buChar char="•"/>
            </a:pPr>
            <a:r>
              <a:rPr lang="cs-CZ" sz="2400" dirty="0" err="1" smtClean="0"/>
              <a:t>Graduated</a:t>
            </a:r>
            <a:r>
              <a:rPr lang="cs-CZ" sz="2400" dirty="0" smtClean="0"/>
              <a:t> in </a:t>
            </a:r>
            <a:r>
              <a:rPr lang="cs-CZ" sz="2400" dirty="0" err="1" smtClean="0"/>
              <a:t>November</a:t>
            </a:r>
            <a:r>
              <a:rPr lang="cs-CZ" sz="2400" dirty="0" smtClean="0"/>
              <a:t> 2020.</a:t>
            </a:r>
            <a:endParaRPr lang="cs-CZ" sz="2400" dirty="0"/>
          </a:p>
        </p:txBody>
      </p:sp>
    </p:spTree>
    <p:extLst>
      <p:ext uri="{BB962C8B-B14F-4D97-AF65-F5344CB8AC3E}">
        <p14:creationId xmlns:p14="http://schemas.microsoft.com/office/powerpoint/2010/main" val="3587431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symbol pro obsah 6"/>
          <p:cNvGraphicFramePr>
            <a:graphicFrameLocks noGrp="1"/>
          </p:cNvGraphicFramePr>
          <p:nvPr>
            <p:ph sz="half" idx="1"/>
            <p:extLst>
              <p:ext uri="{D42A27DB-BD31-4B8C-83A1-F6EECF244321}">
                <p14:modId xmlns:p14="http://schemas.microsoft.com/office/powerpoint/2010/main" val="3045335688"/>
              </p:ext>
            </p:extLst>
          </p:nvPr>
        </p:nvGraphicFramePr>
        <p:xfrm>
          <a:off x="1510801" y="1834334"/>
          <a:ext cx="8225381"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Nadpis 3"/>
          <p:cNvSpPr>
            <a:spLocks noGrp="1"/>
          </p:cNvSpPr>
          <p:nvPr>
            <p:ph type="title"/>
          </p:nvPr>
        </p:nvSpPr>
        <p:spPr/>
        <p:txBody>
          <a:bodyPr/>
          <a:lstStyle/>
          <a:p>
            <a:r>
              <a:rPr lang="cs-CZ" dirty="0" smtClean="0"/>
              <a:t>STUDENTS FROM OTHER FACULTIES </a:t>
            </a:r>
            <a:br>
              <a:rPr lang="cs-CZ" dirty="0" smtClean="0"/>
            </a:br>
            <a:r>
              <a:rPr lang="cs-CZ" dirty="0" smtClean="0"/>
              <a:t>IN CPS</a:t>
            </a:r>
            <a:endParaRPr lang="cs-CZ" dirty="0"/>
          </a:p>
        </p:txBody>
      </p:sp>
    </p:spTree>
    <p:extLst>
      <p:ext uri="{BB962C8B-B14F-4D97-AF65-F5344CB8AC3E}">
        <p14:creationId xmlns:p14="http://schemas.microsoft.com/office/powerpoint/2010/main" val="1150218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délník 6"/>
          <p:cNvSpPr/>
          <p:nvPr/>
        </p:nvSpPr>
        <p:spPr>
          <a:xfrm>
            <a:off x="0" y="2766219"/>
            <a:ext cx="12192000" cy="13255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Nadpis 1"/>
          <p:cNvSpPr txBox="1">
            <a:spLocks/>
          </p:cNvSpPr>
          <p:nvPr/>
        </p:nvSpPr>
        <p:spPr>
          <a:xfrm>
            <a:off x="0" y="2766219"/>
            <a:ext cx="121920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5400" b="1" i="0" u="none" strike="noStrike" kern="1200" cap="none" spc="0" normalizeH="0" baseline="0" noProof="0" dirty="0" smtClean="0">
                <a:ln>
                  <a:noFill/>
                </a:ln>
                <a:solidFill>
                  <a:srgbClr val="E7E6E6">
                    <a:lumMod val="10000"/>
                  </a:srgbClr>
                </a:solidFill>
                <a:effectLst/>
                <a:uLnTx/>
                <a:uFillTx/>
                <a:latin typeface="Segoe UI Black"/>
                <a:ea typeface="+mj-ea"/>
                <a:cs typeface="+mj-cs"/>
              </a:rPr>
              <a:t>CONTRACTED RESEARCH</a:t>
            </a:r>
            <a:endParaRPr kumimoji="0" lang="cs-CZ" sz="5400" b="1" i="0" u="none" strike="noStrike" kern="1200" cap="none" spc="0" normalizeH="0" baseline="0" noProof="0" dirty="0">
              <a:ln>
                <a:noFill/>
              </a:ln>
              <a:solidFill>
                <a:srgbClr val="E7E6E6">
                  <a:lumMod val="10000"/>
                </a:srgbClr>
              </a:solidFill>
              <a:effectLst/>
              <a:uLnTx/>
              <a:uFillTx/>
              <a:latin typeface="Segoe UI Black"/>
              <a:ea typeface="+mj-ea"/>
              <a:cs typeface="+mj-cs"/>
            </a:endParaRPr>
          </a:p>
        </p:txBody>
      </p:sp>
    </p:spTree>
    <p:extLst>
      <p:ext uri="{BB962C8B-B14F-4D97-AF65-F5344CB8AC3E}">
        <p14:creationId xmlns:p14="http://schemas.microsoft.com/office/powerpoint/2010/main" val="61127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dirty="0" smtClean="0"/>
              <a:t>MISSION</a:t>
            </a:r>
            <a:endParaRPr lang="cs-CZ" dirty="0"/>
          </a:p>
        </p:txBody>
      </p:sp>
      <p:sp>
        <p:nvSpPr>
          <p:cNvPr id="3" name="Zástupný symbol pro obsah 2"/>
          <p:cNvSpPr>
            <a:spLocks noGrp="1"/>
          </p:cNvSpPr>
          <p:nvPr>
            <p:ph idx="1"/>
          </p:nvPr>
        </p:nvSpPr>
        <p:spPr>
          <a:xfrm>
            <a:off x="1014484" y="1628503"/>
            <a:ext cx="10339316" cy="1994263"/>
          </a:xfrm>
        </p:spPr>
        <p:txBody>
          <a:bodyPr>
            <a:normAutofit/>
          </a:bodyPr>
          <a:lstStyle/>
          <a:p>
            <a:pPr marL="0" indent="0">
              <a:buNone/>
            </a:pPr>
            <a:endParaRPr lang="cs-CZ" dirty="0" smtClean="0"/>
          </a:p>
          <a:p>
            <a:endParaRPr lang="cs-CZ" dirty="0" smtClean="0"/>
          </a:p>
          <a:p>
            <a:pPr marL="0" indent="0" algn="ctr">
              <a:buNone/>
            </a:pPr>
            <a:r>
              <a:rPr lang="en-US" dirty="0" smtClean="0"/>
              <a:t>Support </a:t>
            </a:r>
            <a:r>
              <a:rPr lang="en-US" dirty="0"/>
              <a:t>research and its links with the field. </a:t>
            </a:r>
            <a:endParaRPr lang="cs-CZ" dirty="0"/>
          </a:p>
        </p:txBody>
      </p:sp>
      <p:pic>
        <p:nvPicPr>
          <p:cNvPr id="4" name="Obráze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37646" y="426040"/>
            <a:ext cx="5416154" cy="1203731"/>
          </a:xfrm>
          <a:prstGeom prst="rect">
            <a:avLst/>
          </a:prstGeom>
        </p:spPr>
      </p:pic>
      <p:sp>
        <p:nvSpPr>
          <p:cNvPr id="5" name="TextovéPole 4"/>
          <p:cNvSpPr txBox="1"/>
          <p:nvPr/>
        </p:nvSpPr>
        <p:spPr>
          <a:xfrm>
            <a:off x="655744" y="5748602"/>
            <a:ext cx="106980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Project </a:t>
            </a:r>
            <a:r>
              <a:rPr kumimoji="0" lang="cs-CZ" sz="1600" b="0" i="0" u="none" strike="noStrike" kern="1200" cap="none" spc="0" normalizeH="0" baseline="0" noProof="0" dirty="0" err="1" smtClean="0">
                <a:ln>
                  <a:noFill/>
                </a:ln>
                <a:solidFill>
                  <a:srgbClr val="080808"/>
                </a:solidFill>
                <a:effectLst/>
                <a:uLnTx/>
                <a:uFillTx/>
                <a:latin typeface="Segoe UI"/>
                <a:ea typeface="+mn-ea"/>
                <a:cs typeface="+mn-cs"/>
              </a:rPr>
              <a:t>funded</a:t>
            </a: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 </a:t>
            </a:r>
            <a:r>
              <a:rPr kumimoji="0" lang="cs-CZ" sz="1600" b="0" i="0" u="none" strike="noStrike" kern="1200" cap="none" spc="0" normalizeH="0" baseline="0" noProof="0" dirty="0" err="1">
                <a:ln>
                  <a:noFill/>
                </a:ln>
                <a:solidFill>
                  <a:srgbClr val="080808"/>
                </a:solidFill>
                <a:effectLst/>
                <a:uLnTx/>
                <a:uFillTx/>
                <a:latin typeface="Segoe UI"/>
                <a:ea typeface="+mn-ea"/>
                <a:cs typeface="+mn-cs"/>
              </a:rPr>
              <a:t>from</a:t>
            </a:r>
            <a:r>
              <a:rPr kumimoji="0" lang="cs-CZ" sz="1600" b="0" i="0" u="none" strike="noStrike" kern="1200" cap="none" spc="0" normalizeH="0" baseline="0" noProof="0" dirty="0">
                <a:ln>
                  <a:noFill/>
                </a:ln>
                <a:solidFill>
                  <a:srgbClr val="080808"/>
                </a:solidFill>
                <a:effectLst/>
                <a:uLnTx/>
                <a:uFillTx/>
                <a:latin typeface="Segoe UI"/>
                <a:ea typeface="+mn-ea"/>
                <a:cs typeface="+mn-cs"/>
              </a:rPr>
              <a:t> OP </a:t>
            </a: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RDE </a:t>
            </a:r>
            <a:r>
              <a:rPr kumimoji="0" lang="cs-CZ" sz="1600" b="1" i="0" u="none" strike="noStrike" kern="1200" cap="none" spc="0" normalizeH="0" baseline="0" noProof="0" dirty="0" err="1" smtClean="0">
                <a:ln>
                  <a:noFill/>
                </a:ln>
                <a:solidFill>
                  <a:srgbClr val="080808"/>
                </a:solidFill>
                <a:effectLst/>
                <a:uLnTx/>
                <a:uFillTx/>
                <a:latin typeface="Segoe UI"/>
                <a:ea typeface="+mn-ea"/>
                <a:cs typeface="+mn-cs"/>
              </a:rPr>
              <a:t>The</a:t>
            </a:r>
            <a:r>
              <a:rPr kumimoji="0" lang="cs-CZ" sz="1600" b="1" i="0" u="none" strike="noStrike" kern="1200" cap="none" spc="0" normalizeH="0" baseline="0" noProof="0" dirty="0" smtClean="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Development</a:t>
            </a:r>
            <a:r>
              <a:rPr kumimoji="0" lang="cs-CZ" sz="1600" b="1" i="0" u="none" strike="noStrike" kern="1200" cap="none" spc="0" normalizeH="0" baseline="0" noProof="0" dirty="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of</a:t>
            </a:r>
            <a:r>
              <a:rPr kumimoji="0" lang="cs-CZ" sz="1600" b="1" i="0" u="none" strike="noStrike" kern="1200" cap="none" spc="0" normalizeH="0" baseline="0" noProof="0" dirty="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Capacity</a:t>
            </a:r>
            <a:r>
              <a:rPr kumimoji="0" lang="cs-CZ" sz="1600" b="1" i="0" u="none" strike="noStrike" kern="1200" cap="none" spc="0" normalizeH="0" baseline="0" noProof="0" dirty="0">
                <a:ln>
                  <a:noFill/>
                </a:ln>
                <a:solidFill>
                  <a:srgbClr val="080808"/>
                </a:solidFill>
                <a:effectLst/>
                <a:uLnTx/>
                <a:uFillTx/>
                <a:latin typeface="Segoe UI"/>
                <a:ea typeface="+mn-ea"/>
                <a:cs typeface="+mn-cs"/>
              </a:rPr>
              <a:t> for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Research</a:t>
            </a:r>
            <a:r>
              <a:rPr kumimoji="0" lang="cs-CZ" sz="1600" b="1" i="0" u="none" strike="noStrike" kern="1200" cap="none" spc="0" normalizeH="0" baseline="0" noProof="0" dirty="0">
                <a:ln>
                  <a:noFill/>
                </a:ln>
                <a:solidFill>
                  <a:srgbClr val="080808"/>
                </a:solidFill>
                <a:effectLst/>
                <a:uLnTx/>
                <a:uFillTx/>
                <a:latin typeface="Segoe UI"/>
                <a:ea typeface="+mn-ea"/>
                <a:cs typeface="+mn-cs"/>
              </a:rPr>
              <a:t> and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Development</a:t>
            </a:r>
            <a:r>
              <a:rPr kumimoji="0" lang="cs-CZ" sz="1600" b="1" i="0" u="none" strike="noStrike" kern="1200" cap="none" spc="0" normalizeH="0" baseline="0" noProof="0" dirty="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of</a:t>
            </a:r>
            <a:r>
              <a:rPr kumimoji="0" lang="cs-CZ" sz="1600" b="1" i="0" u="none" strike="noStrike" kern="1200" cap="none" spc="0" normalizeH="0" baseline="0" noProof="0" dirty="0">
                <a:ln>
                  <a:noFill/>
                </a:ln>
                <a:solidFill>
                  <a:srgbClr val="080808"/>
                </a:solidFill>
                <a:effectLst/>
                <a:uLnTx/>
                <a:uFillTx/>
                <a:latin typeface="Segoe UI"/>
                <a:ea typeface="+mn-ea"/>
                <a:cs typeface="+mn-cs"/>
              </a:rPr>
              <a:t> TBU in Zlín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80808"/>
                </a:solidFill>
                <a:effectLst/>
                <a:uLnTx/>
                <a:uFillTx/>
                <a:latin typeface="Segoe UI"/>
                <a:ea typeface="+mn-ea"/>
                <a:cs typeface="+mn-cs"/>
              </a:rPr>
              <a:t>CZ. 02. 2. </a:t>
            </a: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69 </a:t>
            </a:r>
            <a:r>
              <a:rPr kumimoji="0" lang="cs-CZ" sz="1600" b="0" i="0" u="none" strike="noStrike" kern="1200" cap="none" spc="0" normalizeH="0" baseline="0" noProof="0" dirty="0">
                <a:ln>
                  <a:noFill/>
                </a:ln>
                <a:solidFill>
                  <a:srgbClr val="080808"/>
                </a:solidFill>
                <a:effectLst/>
                <a:uLnTx/>
                <a:uFillTx/>
                <a:latin typeface="Segoe UI"/>
                <a:ea typeface="+mn-ea"/>
                <a:cs typeface="+mn-cs"/>
              </a:rPr>
              <a:t>/ 0.0 / 0.0 / 16_028 / </a:t>
            </a: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0006243.</a:t>
            </a:r>
            <a:endParaRPr kumimoji="0" lang="cs-CZ" sz="1600" b="0" i="0" u="none" strike="noStrike" kern="1200" cap="none" spc="0" normalizeH="0" baseline="0" noProof="0" dirty="0">
              <a:ln>
                <a:noFill/>
              </a:ln>
              <a:solidFill>
                <a:srgbClr val="080808"/>
              </a:solidFill>
              <a:effectLst/>
              <a:uLnTx/>
              <a:uFillTx/>
              <a:latin typeface="Segoe UI"/>
              <a:ea typeface="+mn-ea"/>
              <a:cs typeface="+mn-cs"/>
            </a:endParaRPr>
          </a:p>
        </p:txBody>
      </p:sp>
    </p:spTree>
    <p:extLst>
      <p:ext uri="{BB962C8B-B14F-4D97-AF65-F5344CB8AC3E}">
        <p14:creationId xmlns:p14="http://schemas.microsoft.com/office/powerpoint/2010/main" val="1231708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CONTRACTED RESEARCH</a:t>
            </a:r>
            <a:endParaRPr lang="cs-CZ" dirty="0">
              <a:solidFill>
                <a:srgbClr val="33AEAB"/>
              </a:solidFill>
            </a:endParaRPr>
          </a:p>
        </p:txBody>
      </p:sp>
      <p:grpSp>
        <p:nvGrpSpPr>
          <p:cNvPr id="6" name="Skupina 5"/>
          <p:cNvGrpSpPr/>
          <p:nvPr/>
        </p:nvGrpSpPr>
        <p:grpSpPr>
          <a:xfrm>
            <a:off x="851806" y="2371827"/>
            <a:ext cx="2880000" cy="2880000"/>
            <a:chOff x="669043" y="2624631"/>
            <a:chExt cx="2880000" cy="2880000"/>
          </a:xfrm>
        </p:grpSpPr>
        <p:pic>
          <p:nvPicPr>
            <p:cNvPr id="9" name="Zástupný symbol pro obsah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043" y="2624631"/>
              <a:ext cx="2880000" cy="2880000"/>
            </a:xfrm>
            <a:prstGeom prst="rect">
              <a:avLst/>
            </a:prstGeom>
          </p:spPr>
        </p:pic>
        <p:sp>
          <p:nvSpPr>
            <p:cNvPr id="12" name="Nadpis 1"/>
            <p:cNvSpPr txBox="1">
              <a:spLocks/>
            </p:cNvSpPr>
            <p:nvPr/>
          </p:nvSpPr>
          <p:spPr>
            <a:xfrm>
              <a:off x="1039736" y="3261675"/>
              <a:ext cx="2139640" cy="146305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1200"/>
                </a:spcAft>
                <a:buClrTx/>
                <a:buSzTx/>
                <a:buFontTx/>
                <a:buNone/>
                <a:tabLst/>
                <a:defRPr/>
              </a:pPr>
              <a:r>
                <a:rPr kumimoji="0" lang="cs-CZ" sz="2300" b="0" i="0" u="none" strike="noStrike" kern="1200" cap="none" spc="0" normalizeH="0" baseline="0" noProof="0" dirty="0" smtClean="0">
                  <a:ln>
                    <a:noFill/>
                  </a:ln>
                  <a:solidFill>
                    <a:prstClr val="white"/>
                  </a:solidFill>
                  <a:effectLst/>
                  <a:uLnTx/>
                  <a:uFillTx/>
                  <a:latin typeface="Segoe UI"/>
                  <a:ea typeface="+mj-ea"/>
                  <a:cs typeface="+mj-cs"/>
                </a:rPr>
                <a:t>2018</a:t>
              </a:r>
              <a:endParaRPr kumimoji="0" lang="en-US" sz="2300" b="0" i="0" u="none" strike="noStrike" kern="1200" cap="none" spc="0" normalizeH="0" baseline="0" noProof="0" dirty="0">
                <a:ln>
                  <a:noFill/>
                </a:ln>
                <a:solidFill>
                  <a:prstClr val="white"/>
                </a:solidFill>
                <a:effectLst/>
                <a:uLnTx/>
                <a:uFillTx/>
                <a:latin typeface="Segoe UI"/>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tabLst/>
                <a:defRPr/>
              </a:pPr>
              <a:r>
                <a:rPr lang="cs-CZ" sz="3100" b="1" dirty="0" smtClean="0">
                  <a:solidFill>
                    <a:prstClr val="white"/>
                  </a:solidFill>
                  <a:latin typeface="Segoe UI"/>
                </a:rPr>
                <a:t>more </a:t>
              </a:r>
              <a:r>
                <a:rPr lang="cs-CZ" sz="3100" b="1" dirty="0" err="1" smtClean="0">
                  <a:solidFill>
                    <a:prstClr val="white"/>
                  </a:solidFill>
                  <a:latin typeface="Segoe UI"/>
                </a:rPr>
                <a:t>than</a:t>
              </a:r>
              <a:endParaRPr kumimoji="0" lang="cs-CZ" sz="3100" b="1" i="0" u="none" strike="noStrike" kern="1200" cap="none" spc="0" normalizeH="0" baseline="0" noProof="0" dirty="0" smtClean="0">
                <a:ln>
                  <a:noFill/>
                </a:ln>
                <a:solidFill>
                  <a:prstClr val="white"/>
                </a:solidFill>
                <a:effectLst/>
                <a:uLnTx/>
                <a:uFillTx/>
                <a:latin typeface="Segoe UI"/>
              </a:endParaRPr>
            </a:p>
            <a:p>
              <a:pPr marL="0" marR="0" lvl="0" indent="0" algn="ctr" defTabSz="914400" rtl="0" eaLnBrk="1" fontAlgn="auto" latinLnBrk="0" hangingPunct="1">
                <a:lnSpc>
                  <a:spcPct val="110000"/>
                </a:lnSpc>
                <a:spcBef>
                  <a:spcPct val="0"/>
                </a:spcBef>
                <a:spcAft>
                  <a:spcPts val="0"/>
                </a:spcAft>
                <a:buClrTx/>
                <a:buSzTx/>
                <a:buFontTx/>
                <a:buNone/>
                <a:tabLst/>
                <a:defRPr/>
              </a:pPr>
              <a:r>
                <a:rPr lang="cs-CZ" sz="3100" b="1" dirty="0" smtClean="0">
                  <a:solidFill>
                    <a:prstClr val="white"/>
                  </a:solidFill>
                  <a:latin typeface="Segoe UI"/>
                </a:rPr>
                <a:t>12 mil. CZK</a:t>
              </a:r>
              <a:endParaRPr kumimoji="0" lang="en-US" sz="3100" b="1" i="0" u="none" strike="noStrike" kern="1200" cap="none" spc="0" normalizeH="0" baseline="0" noProof="0" dirty="0">
                <a:ln>
                  <a:noFill/>
                </a:ln>
                <a:solidFill>
                  <a:prstClr val="white"/>
                </a:solidFill>
                <a:effectLst/>
                <a:uLnTx/>
                <a:uFillTx/>
                <a:latin typeface="Segoe UI"/>
              </a:endParaRPr>
            </a:p>
          </p:txBody>
        </p:sp>
      </p:grpSp>
      <p:grpSp>
        <p:nvGrpSpPr>
          <p:cNvPr id="4" name="Skupina 3"/>
          <p:cNvGrpSpPr/>
          <p:nvPr/>
        </p:nvGrpSpPr>
        <p:grpSpPr>
          <a:xfrm>
            <a:off x="3838599" y="2371827"/>
            <a:ext cx="2880000" cy="2880000"/>
            <a:chOff x="3445928" y="2624631"/>
            <a:chExt cx="2880000" cy="2880000"/>
          </a:xfrm>
        </p:grpSpPr>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928" y="2624631"/>
              <a:ext cx="2880000" cy="2880000"/>
            </a:xfrm>
            <a:prstGeom prst="rect">
              <a:avLst/>
            </a:prstGeom>
          </p:spPr>
        </p:pic>
        <p:sp>
          <p:nvSpPr>
            <p:cNvPr id="13" name="Nadpis 1"/>
            <p:cNvSpPr txBox="1">
              <a:spLocks/>
            </p:cNvSpPr>
            <p:nvPr/>
          </p:nvSpPr>
          <p:spPr>
            <a:xfrm>
              <a:off x="3816108" y="3261675"/>
              <a:ext cx="2139640" cy="146305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1200"/>
                </a:spcAft>
                <a:buClrTx/>
                <a:buSzTx/>
                <a:buFontTx/>
                <a:buNone/>
                <a:tabLst/>
                <a:defRPr/>
              </a:pPr>
              <a:r>
                <a:rPr kumimoji="0" lang="cs-CZ" sz="1900" b="0" i="0" u="none" strike="noStrike" kern="1200" cap="none" spc="0" normalizeH="0" baseline="0" noProof="0" dirty="0" smtClean="0">
                  <a:ln>
                    <a:noFill/>
                  </a:ln>
                  <a:solidFill>
                    <a:prstClr val="white"/>
                  </a:solidFill>
                  <a:effectLst/>
                  <a:uLnTx/>
                  <a:uFillTx/>
                  <a:latin typeface="Segoe UI"/>
                  <a:ea typeface="+mj-ea"/>
                  <a:cs typeface="+mj-cs"/>
                </a:rPr>
                <a:t>2019</a:t>
              </a:r>
              <a:endParaRPr kumimoji="0" lang="en-US" sz="1800" b="0" i="0" u="none" strike="noStrike" kern="1200" cap="none" spc="0" normalizeH="0" baseline="0" noProof="0" dirty="0">
                <a:ln>
                  <a:noFill/>
                </a:ln>
                <a:solidFill>
                  <a:prstClr val="white"/>
                </a:solidFill>
                <a:effectLst/>
                <a:uLnTx/>
                <a:uFillTx/>
                <a:latin typeface="Segoe UI"/>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tabLst/>
                <a:defRPr/>
              </a:pPr>
              <a:r>
                <a:rPr lang="cs-CZ" sz="2800" b="1" dirty="0">
                  <a:solidFill>
                    <a:prstClr val="white"/>
                  </a:solidFill>
                  <a:latin typeface="Segoe UI"/>
                </a:rPr>
                <a:t>m</a:t>
              </a:r>
              <a:r>
                <a:rPr lang="cs-CZ" sz="2800" b="1" dirty="0" smtClean="0">
                  <a:solidFill>
                    <a:prstClr val="white"/>
                  </a:solidFill>
                  <a:latin typeface="Segoe UI"/>
                </a:rPr>
                <a:t>ore </a:t>
              </a:r>
              <a:r>
                <a:rPr lang="cs-CZ" sz="2800" b="1" dirty="0" err="1" smtClean="0">
                  <a:solidFill>
                    <a:prstClr val="white"/>
                  </a:solidFill>
                  <a:latin typeface="Segoe UI"/>
                </a:rPr>
                <a:t>than</a:t>
              </a:r>
              <a:endParaRPr kumimoji="0" lang="cs-CZ" sz="2800" b="1" i="0" u="none" strike="noStrike" kern="1200" cap="none" spc="0" normalizeH="0" baseline="0" noProof="0" dirty="0" smtClean="0">
                <a:ln>
                  <a:noFill/>
                </a:ln>
                <a:solidFill>
                  <a:prstClr val="white"/>
                </a:solidFill>
                <a:effectLst/>
                <a:uLnTx/>
                <a:uFillTx/>
                <a:latin typeface="Segoe UI"/>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tabLst/>
                <a:defRPr/>
              </a:pPr>
              <a:r>
                <a:rPr lang="cs-CZ" sz="2800" b="1" dirty="0" smtClean="0">
                  <a:solidFill>
                    <a:prstClr val="white"/>
                  </a:solidFill>
                  <a:latin typeface="Segoe UI"/>
                </a:rPr>
                <a:t>9 mil. CZK</a:t>
              </a:r>
              <a:endParaRPr kumimoji="0" lang="en-US" sz="1800" b="1" i="0" u="none" strike="noStrike" kern="1200" cap="none" spc="0" normalizeH="0" baseline="0" noProof="0" dirty="0">
                <a:ln>
                  <a:noFill/>
                </a:ln>
                <a:solidFill>
                  <a:prstClr val="white"/>
                </a:solidFill>
                <a:effectLst/>
                <a:uLnTx/>
                <a:uFillTx/>
                <a:latin typeface="Segoe UI"/>
                <a:ea typeface="+mj-ea"/>
                <a:cs typeface="+mj-cs"/>
              </a:endParaRPr>
            </a:p>
          </p:txBody>
        </p:sp>
      </p:grpSp>
      <p:pic>
        <p:nvPicPr>
          <p:cNvPr id="14" name="Obráze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8600" y="1579827"/>
            <a:ext cx="4464000" cy="4464000"/>
          </a:xfrm>
          <a:prstGeom prst="rect">
            <a:avLst/>
          </a:prstGeom>
        </p:spPr>
      </p:pic>
      <p:sp>
        <p:nvSpPr>
          <p:cNvPr id="15" name="Nadpis 1"/>
          <p:cNvSpPr txBox="1">
            <a:spLocks/>
          </p:cNvSpPr>
          <p:nvPr/>
        </p:nvSpPr>
        <p:spPr>
          <a:xfrm>
            <a:off x="7112284" y="2624631"/>
            <a:ext cx="3676631" cy="215873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1200"/>
              </a:spcAft>
              <a:buClrTx/>
              <a:buSzTx/>
              <a:buFontTx/>
              <a:buNone/>
              <a:tabLst/>
              <a:defRPr/>
            </a:pPr>
            <a:r>
              <a:rPr kumimoji="0" lang="cs-CZ" sz="16000" b="0" i="0" u="none" strike="noStrike" kern="1200" cap="none" spc="0" normalizeH="0" baseline="0" noProof="0" dirty="0" smtClean="0">
                <a:ln>
                  <a:noFill/>
                </a:ln>
                <a:solidFill>
                  <a:prstClr val="white"/>
                </a:solidFill>
                <a:effectLst/>
                <a:uLnTx/>
                <a:uFillTx/>
                <a:latin typeface="+mn-lt"/>
                <a:ea typeface="+mj-ea"/>
                <a:cs typeface="+mj-cs"/>
              </a:rPr>
              <a:t>2020</a:t>
            </a:r>
            <a:endParaRPr kumimoji="0" lang="cs-CZ" sz="16000" b="0" i="0" u="none" strike="noStrike" kern="1200" cap="none" spc="0" normalizeH="0" baseline="0" noProof="0" dirty="0">
              <a:ln>
                <a:noFill/>
              </a:ln>
              <a:solidFill>
                <a:prstClr val="white"/>
              </a:solidFill>
              <a:effectLst/>
              <a:uLnTx/>
              <a:uFillTx/>
              <a:latin typeface="+mn-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n-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cs-CZ" sz="16800" b="1" i="0" u="none" strike="noStrike" kern="1200" cap="none" spc="0" normalizeH="0" baseline="0" noProof="0" dirty="0" err="1" smtClean="0">
                <a:ln>
                  <a:noFill/>
                </a:ln>
                <a:solidFill>
                  <a:prstClr val="white"/>
                </a:solidFill>
                <a:effectLst/>
                <a:uLnTx/>
                <a:uFillTx/>
                <a:latin typeface="+mn-lt"/>
              </a:rPr>
              <a:t>about</a:t>
            </a:r>
            <a:endParaRPr kumimoji="0" lang="cs-CZ" sz="16800" b="1" i="0" u="none" strike="noStrike" kern="1200" cap="none" spc="0" normalizeH="0" baseline="0" noProof="0" dirty="0" smtClean="0">
              <a:ln>
                <a:noFill/>
              </a:ln>
              <a:solidFill>
                <a:prstClr val="white"/>
              </a:solidFill>
              <a:effectLst/>
              <a:uLnTx/>
              <a:uFillTx/>
              <a:latin typeface="+mn-lt"/>
            </a:endParaRP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cs-CZ" sz="16800" b="1" i="0" u="none" strike="noStrike" kern="1200" cap="none" spc="0" normalizeH="0" baseline="0" noProof="0" dirty="0" smtClean="0">
                <a:ln>
                  <a:noFill/>
                </a:ln>
                <a:solidFill>
                  <a:prstClr val="white"/>
                </a:solidFill>
                <a:effectLst/>
                <a:uLnTx/>
                <a:uFillTx/>
                <a:latin typeface="+mn-lt"/>
              </a:rPr>
              <a:t>8 </a:t>
            </a:r>
            <a:r>
              <a:rPr lang="cs-CZ" sz="16800" b="1" dirty="0" smtClean="0">
                <a:solidFill>
                  <a:prstClr val="white"/>
                </a:solidFill>
                <a:latin typeface="+mn-lt"/>
              </a:rPr>
              <a:t>mil. CZK*</a:t>
            </a:r>
            <a:endParaRPr kumimoji="0" lang="en-US" sz="16800" b="1" i="0" u="none" strike="noStrike" kern="1200" cap="none" spc="0" normalizeH="0" baseline="0" noProof="0" dirty="0">
              <a:ln>
                <a:noFill/>
              </a:ln>
              <a:solidFill>
                <a:prstClr val="white"/>
              </a:solidFill>
              <a:effectLst/>
              <a:uLnTx/>
              <a:uFillTx/>
              <a:latin typeface="+mn-lt"/>
            </a:endParaRPr>
          </a:p>
        </p:txBody>
      </p:sp>
      <p:sp>
        <p:nvSpPr>
          <p:cNvPr id="2" name="TextovéPole 1"/>
          <p:cNvSpPr txBox="1"/>
          <p:nvPr/>
        </p:nvSpPr>
        <p:spPr>
          <a:xfrm>
            <a:off x="7219406" y="6043827"/>
            <a:ext cx="3963194" cy="369332"/>
          </a:xfrm>
          <a:prstGeom prst="rect">
            <a:avLst/>
          </a:prstGeom>
          <a:noFill/>
        </p:spPr>
        <p:txBody>
          <a:bodyPr wrap="square" rtlCol="0">
            <a:spAutoFit/>
          </a:bodyPr>
          <a:lstStyle/>
          <a:p>
            <a:pPr algn="r"/>
            <a:r>
              <a:rPr lang="cs-CZ" dirty="0" smtClean="0"/>
              <a:t>* </a:t>
            </a:r>
            <a:r>
              <a:rPr lang="cs-CZ" dirty="0" err="1" smtClean="0"/>
              <a:t>Estimated</a:t>
            </a:r>
            <a:r>
              <a:rPr lang="cs-CZ" dirty="0" smtClean="0"/>
              <a:t> </a:t>
            </a:r>
            <a:r>
              <a:rPr lang="cs-CZ" dirty="0" err="1" smtClean="0"/>
              <a:t>amount</a:t>
            </a:r>
            <a:r>
              <a:rPr lang="cs-CZ" dirty="0" smtClean="0"/>
              <a:t> </a:t>
            </a:r>
            <a:r>
              <a:rPr lang="cs-CZ" dirty="0" err="1" smtClean="0"/>
              <a:t>for</a:t>
            </a:r>
            <a:r>
              <a:rPr lang="cs-CZ" dirty="0" smtClean="0"/>
              <a:t> 2020.</a:t>
            </a:r>
            <a:endParaRPr lang="cs-CZ" dirty="0"/>
          </a:p>
        </p:txBody>
      </p:sp>
    </p:spTree>
    <p:extLst>
      <p:ext uri="{BB962C8B-B14F-4D97-AF65-F5344CB8AC3E}">
        <p14:creationId xmlns:p14="http://schemas.microsoft.com/office/powerpoint/2010/main" val="122225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SELECTED COMMERCIAL PARTNERS</a:t>
            </a:r>
          </a:p>
        </p:txBody>
      </p:sp>
      <p:sp>
        <p:nvSpPr>
          <p:cNvPr id="2" name="Zástupný symbol pro obsah 1"/>
          <p:cNvSpPr>
            <a:spLocks noGrp="1"/>
          </p:cNvSpPr>
          <p:nvPr>
            <p:ph idx="1"/>
          </p:nvPr>
        </p:nvSpPr>
        <p:spPr/>
        <p:txBody>
          <a:bodyPr>
            <a:noAutofit/>
          </a:bodyPr>
          <a:lstStyle/>
          <a:p>
            <a:pPr>
              <a:lnSpc>
                <a:spcPct val="110000"/>
              </a:lnSpc>
            </a:pPr>
            <a:r>
              <a:rPr lang="en-US" sz="2000" b="1" dirty="0"/>
              <a:t>Bata Innovation Lab. (Canada) </a:t>
            </a:r>
            <a:r>
              <a:rPr lang="en-US" sz="2000" dirty="0"/>
              <a:t>„Innovation of polymer compounds“</a:t>
            </a:r>
          </a:p>
          <a:p>
            <a:pPr>
              <a:lnSpc>
                <a:spcPct val="110000"/>
              </a:lnSpc>
            </a:pPr>
            <a:r>
              <a:rPr lang="en-US" sz="2000" b="1" dirty="0"/>
              <a:t>3M (Belgium, USA); SILON s.r.o. (CZ) </a:t>
            </a:r>
            <a:r>
              <a:rPr lang="en-US" sz="2000" dirty="0"/>
              <a:t>„Optimization of polymer blends and </a:t>
            </a:r>
            <a:r>
              <a:rPr lang="cs-CZ" sz="2000" dirty="0"/>
              <a:t/>
            </a:r>
            <a:br>
              <a:rPr lang="cs-CZ" sz="2000" dirty="0"/>
            </a:br>
            <a:r>
              <a:rPr lang="en-US" sz="2000" dirty="0"/>
              <a:t>processing aids“</a:t>
            </a:r>
          </a:p>
          <a:p>
            <a:pPr>
              <a:lnSpc>
                <a:spcPct val="110000"/>
              </a:lnSpc>
            </a:pPr>
            <a:r>
              <a:rPr lang="en-US" sz="2000" b="1" dirty="0"/>
              <a:t>CONTINENTAL AG (Germany) </a:t>
            </a:r>
            <a:r>
              <a:rPr lang="en-US" sz="2000" dirty="0"/>
              <a:t>„Rubber compounds analyses“</a:t>
            </a:r>
          </a:p>
          <a:p>
            <a:pPr>
              <a:lnSpc>
                <a:spcPct val="110000"/>
              </a:lnSpc>
            </a:pPr>
            <a:r>
              <a:rPr lang="en-US" sz="2000" b="1" dirty="0"/>
              <a:t>JUTA </a:t>
            </a:r>
            <a:r>
              <a:rPr lang="en-US" sz="2000" b="1" dirty="0" err="1"/>
              <a:t>a.s</a:t>
            </a:r>
            <a:r>
              <a:rPr lang="en-US" sz="2000" b="1" dirty="0"/>
              <a:t>. (CZ)</a:t>
            </a:r>
            <a:r>
              <a:rPr lang="en-US" sz="2000" dirty="0"/>
              <a:t> „Optimization of material composition for co-extruded </a:t>
            </a:r>
            <a:r>
              <a:rPr lang="cs-CZ" sz="2000" dirty="0"/>
              <a:t/>
            </a:r>
            <a:br>
              <a:rPr lang="cs-CZ" sz="2000" dirty="0"/>
            </a:br>
            <a:r>
              <a:rPr lang="en-US" sz="2000" dirty="0"/>
              <a:t>wide-gap profiles“</a:t>
            </a:r>
          </a:p>
          <a:p>
            <a:pPr>
              <a:lnSpc>
                <a:spcPct val="110000"/>
              </a:lnSpc>
            </a:pPr>
            <a:r>
              <a:rPr lang="en-US" sz="2000" b="1" dirty="0" err="1"/>
              <a:t>Pegas</a:t>
            </a:r>
            <a:r>
              <a:rPr lang="en-US" sz="2000" b="1" dirty="0"/>
              <a:t> Nonwovens s.r.o. (CZ)</a:t>
            </a:r>
            <a:r>
              <a:rPr lang="en-US" sz="2000" dirty="0"/>
              <a:t> „Polymer materials analyses and rheological analyses“</a:t>
            </a:r>
          </a:p>
          <a:p>
            <a:pPr>
              <a:lnSpc>
                <a:spcPct val="110000"/>
              </a:lnSpc>
            </a:pPr>
            <a:r>
              <a:rPr lang="en-US" sz="2000" b="1" dirty="0"/>
              <a:t>Plastics Cluster, </a:t>
            </a:r>
            <a:r>
              <a:rPr lang="en-US" sz="2000" b="1" dirty="0" err="1"/>
              <a:t>Zlín</a:t>
            </a:r>
            <a:r>
              <a:rPr lang="en-US" sz="2000" b="1" dirty="0"/>
              <a:t> (CZ)</a:t>
            </a:r>
            <a:r>
              <a:rPr lang="en-US" sz="2000" dirty="0"/>
              <a:t> – Association of more than 40 companies</a:t>
            </a:r>
          </a:p>
          <a:p>
            <a:pPr>
              <a:lnSpc>
                <a:spcPct val="110000"/>
              </a:lnSpc>
            </a:pPr>
            <a:r>
              <a:rPr lang="en-US" sz="2000" b="1" dirty="0"/>
              <a:t>Moravian-Silesian Automotive Cluster</a:t>
            </a:r>
          </a:p>
          <a:p>
            <a:pPr>
              <a:lnSpc>
                <a:spcPct val="110000"/>
              </a:lnSpc>
            </a:pPr>
            <a:r>
              <a:rPr lang="en-US" sz="2000" b="1" dirty="0"/>
              <a:t>Moravian Aerospace Cluster</a:t>
            </a:r>
            <a:r>
              <a:rPr lang="en-US" sz="2000" dirty="0"/>
              <a:t> </a:t>
            </a:r>
          </a:p>
        </p:txBody>
      </p:sp>
    </p:spTree>
    <p:extLst>
      <p:ext uri="{BB962C8B-B14F-4D97-AF65-F5344CB8AC3E}">
        <p14:creationId xmlns:p14="http://schemas.microsoft.com/office/powerpoint/2010/main" val="3815318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délník 6"/>
          <p:cNvSpPr/>
          <p:nvPr/>
        </p:nvSpPr>
        <p:spPr>
          <a:xfrm>
            <a:off x="0" y="2766219"/>
            <a:ext cx="12192000" cy="13255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Nadpis 1"/>
          <p:cNvSpPr txBox="1">
            <a:spLocks/>
          </p:cNvSpPr>
          <p:nvPr/>
        </p:nvSpPr>
        <p:spPr>
          <a:xfrm>
            <a:off x="0" y="2766219"/>
            <a:ext cx="121920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5400" b="1" i="0" u="none" strike="noStrike" kern="1200" cap="none" spc="0" normalizeH="0" baseline="0" noProof="0" dirty="0" smtClean="0">
                <a:ln>
                  <a:noFill/>
                </a:ln>
                <a:solidFill>
                  <a:srgbClr val="E7E6E6">
                    <a:lumMod val="10000"/>
                  </a:srgbClr>
                </a:solidFill>
                <a:effectLst/>
                <a:uLnTx/>
                <a:uFillTx/>
                <a:latin typeface="Segoe UI Black"/>
                <a:ea typeface="+mj-ea"/>
                <a:cs typeface="+mj-cs"/>
              </a:rPr>
              <a:t>THIRD ROLE</a:t>
            </a:r>
            <a:endParaRPr kumimoji="0" lang="cs-CZ" sz="5400" b="1" i="0" u="none" strike="noStrike" kern="1200" cap="none" spc="0" normalizeH="0" baseline="0" noProof="0" dirty="0">
              <a:ln>
                <a:noFill/>
              </a:ln>
              <a:solidFill>
                <a:srgbClr val="E7E6E6">
                  <a:lumMod val="10000"/>
                </a:srgbClr>
              </a:solidFill>
              <a:effectLst/>
              <a:uLnTx/>
              <a:uFillTx/>
              <a:latin typeface="Segoe UI Black"/>
              <a:ea typeface="+mj-ea"/>
              <a:cs typeface="+mj-cs"/>
            </a:endParaRPr>
          </a:p>
        </p:txBody>
      </p:sp>
    </p:spTree>
    <p:extLst>
      <p:ext uri="{BB962C8B-B14F-4D97-AF65-F5344CB8AC3E}">
        <p14:creationId xmlns:p14="http://schemas.microsoft.com/office/powerpoint/2010/main" val="41923187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CPS THIRD ROLE</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217" y="1786569"/>
            <a:ext cx="6222560" cy="3528932"/>
          </a:xfrm>
          <a:prstGeom prst="rect">
            <a:avLst/>
          </a:prstGeom>
        </p:spPr>
      </p:pic>
      <p:sp>
        <p:nvSpPr>
          <p:cNvPr id="2" name="Zástupný symbol pro obsah 1"/>
          <p:cNvSpPr>
            <a:spLocks noGrp="1"/>
          </p:cNvSpPr>
          <p:nvPr>
            <p:ph sz="half" idx="1"/>
          </p:nvPr>
        </p:nvSpPr>
        <p:spPr>
          <a:xfrm>
            <a:off x="5438217" y="1786569"/>
            <a:ext cx="3705562" cy="595358"/>
          </a:xfrm>
          <a:solidFill>
            <a:srgbClr val="46505A"/>
          </a:solidFill>
        </p:spPr>
        <p:txBody>
          <a:bodyPr/>
          <a:lstStyle/>
          <a:p>
            <a:pPr marL="0" indent="0">
              <a:buNone/>
            </a:pPr>
            <a:r>
              <a:rPr lang="cs-CZ" b="1" dirty="0" smtClean="0">
                <a:solidFill>
                  <a:schemeClr val="bg1"/>
                </a:solidFill>
              </a:rPr>
              <a:t>COVID-19 </a:t>
            </a:r>
            <a:r>
              <a:rPr lang="cs-CZ" b="1" dirty="0" err="1" smtClean="0">
                <a:solidFill>
                  <a:schemeClr val="bg1"/>
                </a:solidFill>
              </a:rPr>
              <a:t>pandemic</a:t>
            </a:r>
            <a:endParaRPr lang="cs-CZ" b="1" dirty="0">
              <a:solidFill>
                <a:schemeClr val="bg1"/>
              </a:solidFill>
            </a:endParaRPr>
          </a:p>
        </p:txBody>
      </p:sp>
      <p:sp>
        <p:nvSpPr>
          <p:cNvPr id="8" name="Zástupný symbol pro obsah 2"/>
          <p:cNvSpPr>
            <a:spLocks noGrp="1"/>
          </p:cNvSpPr>
          <p:nvPr>
            <p:ph idx="1"/>
          </p:nvPr>
        </p:nvSpPr>
        <p:spPr>
          <a:xfrm>
            <a:off x="348121" y="1866582"/>
            <a:ext cx="4789713" cy="3368906"/>
          </a:xfrm>
        </p:spPr>
        <p:txBody>
          <a:bodyPr>
            <a:normAutofit/>
          </a:bodyPr>
          <a:lstStyle/>
          <a:p>
            <a:pPr algn="just"/>
            <a:r>
              <a:rPr lang="en-GB" sz="2400" dirty="0"/>
              <a:t>communication with the public</a:t>
            </a:r>
            <a:endParaRPr lang="cs-CZ" sz="2400" dirty="0"/>
          </a:p>
          <a:p>
            <a:pPr algn="just"/>
            <a:r>
              <a:rPr lang="en-GB" sz="2400" dirty="0"/>
              <a:t>the dissemination of </a:t>
            </a:r>
            <a:r>
              <a:rPr lang="en-GB" sz="2400" dirty="0" smtClean="0"/>
              <a:t>news</a:t>
            </a:r>
            <a:r>
              <a:rPr lang="cs-CZ" sz="2400" dirty="0" smtClean="0"/>
              <a:t> </a:t>
            </a:r>
            <a:br>
              <a:rPr lang="cs-CZ" sz="2400" dirty="0" smtClean="0"/>
            </a:br>
            <a:r>
              <a:rPr lang="cs-CZ" sz="2400" dirty="0" smtClean="0"/>
              <a:t>and </a:t>
            </a:r>
            <a:r>
              <a:rPr lang="en-GB" sz="2400" dirty="0" smtClean="0"/>
              <a:t>results </a:t>
            </a:r>
            <a:r>
              <a:rPr lang="en-GB" sz="2400" dirty="0"/>
              <a:t>related to </a:t>
            </a:r>
            <a:r>
              <a:rPr lang="cs-CZ" sz="2400" dirty="0"/>
              <a:t>CPS</a:t>
            </a:r>
            <a:r>
              <a:rPr lang="en-GB" sz="2400" dirty="0"/>
              <a:t> research </a:t>
            </a:r>
            <a:r>
              <a:rPr lang="en-GB" sz="2400" dirty="0" smtClean="0"/>
              <a:t>activities </a:t>
            </a:r>
            <a:r>
              <a:rPr lang="en-GB" sz="2400" dirty="0"/>
              <a:t>in local </a:t>
            </a:r>
            <a:r>
              <a:rPr lang="cs-CZ" sz="2400" dirty="0" smtClean="0"/>
              <a:t/>
            </a:r>
            <a:br>
              <a:rPr lang="cs-CZ" sz="2400" dirty="0" smtClean="0"/>
            </a:br>
            <a:r>
              <a:rPr lang="en-GB" sz="2400" dirty="0" smtClean="0"/>
              <a:t>and </a:t>
            </a:r>
            <a:r>
              <a:rPr lang="en-GB" sz="2400" dirty="0"/>
              <a:t>national media</a:t>
            </a:r>
            <a:endParaRPr lang="cs-CZ" sz="2400" dirty="0"/>
          </a:p>
          <a:p>
            <a:pPr algn="just"/>
            <a:r>
              <a:rPr lang="en-GB" sz="2400" dirty="0"/>
              <a:t>participation in fairs </a:t>
            </a:r>
            <a:r>
              <a:rPr lang="cs-CZ" sz="2400" dirty="0" smtClean="0"/>
              <a:t/>
            </a:r>
            <a:br>
              <a:rPr lang="cs-CZ" sz="2400" dirty="0" smtClean="0"/>
            </a:br>
            <a:r>
              <a:rPr lang="en-GB" sz="2400" dirty="0" smtClean="0"/>
              <a:t>and </a:t>
            </a:r>
            <a:r>
              <a:rPr lang="en-GB" sz="2400" dirty="0"/>
              <a:t>in strategic events such as the Scientist </a:t>
            </a:r>
            <a:r>
              <a:rPr lang="en-GB" sz="2400" dirty="0" smtClean="0"/>
              <a:t>Nights</a:t>
            </a:r>
            <a:endParaRPr lang="cs-CZ" sz="2400" dirty="0"/>
          </a:p>
        </p:txBody>
      </p:sp>
    </p:spTree>
    <p:extLst>
      <p:ext uri="{BB962C8B-B14F-4D97-AF65-F5344CB8AC3E}">
        <p14:creationId xmlns:p14="http://schemas.microsoft.com/office/powerpoint/2010/main" val="2314201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2766219"/>
            <a:ext cx="12192000" cy="13255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Nadpis 1"/>
          <p:cNvSpPr txBox="1">
            <a:spLocks/>
          </p:cNvSpPr>
          <p:nvPr/>
        </p:nvSpPr>
        <p:spPr>
          <a:xfrm>
            <a:off x="0" y="2766219"/>
            <a:ext cx="121920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cs-CZ" sz="5400" b="1" dirty="0">
                <a:solidFill>
                  <a:srgbClr val="E7E6E6">
                    <a:lumMod val="10000"/>
                  </a:srgbClr>
                </a:solidFill>
                <a:latin typeface="Segoe UI Black"/>
              </a:rPr>
              <a:t>CPS IN 2021</a:t>
            </a:r>
            <a:endParaRPr kumimoji="0" lang="cs-CZ" sz="5400" b="1" i="0" u="none" strike="noStrike" kern="1200" cap="none" spc="0" normalizeH="0" baseline="0" noProof="0" dirty="0">
              <a:ln>
                <a:noFill/>
              </a:ln>
              <a:solidFill>
                <a:srgbClr val="E7E6E6">
                  <a:lumMod val="10000"/>
                </a:srgbClr>
              </a:solidFill>
              <a:effectLst/>
              <a:uLnTx/>
              <a:uFillTx/>
              <a:latin typeface="Segoe UI Black"/>
              <a:ea typeface="+mj-ea"/>
              <a:cs typeface="+mj-cs"/>
            </a:endParaRPr>
          </a:p>
        </p:txBody>
      </p:sp>
    </p:spTree>
    <p:extLst>
      <p:ext uri="{BB962C8B-B14F-4D97-AF65-F5344CB8AC3E}">
        <p14:creationId xmlns:p14="http://schemas.microsoft.com/office/powerpoint/2010/main" val="3141838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AED803A7-937C-45A4-8230-EAC4C615E8C2}"/>
              </a:ext>
            </a:extLst>
          </p:cNvPr>
          <p:cNvSpPr>
            <a:spLocks noGrp="1"/>
          </p:cNvSpPr>
          <p:nvPr>
            <p:ph sz="half" idx="1"/>
          </p:nvPr>
        </p:nvSpPr>
        <p:spPr>
          <a:xfrm>
            <a:off x="1014484" y="1690688"/>
            <a:ext cx="10646213" cy="4609444"/>
          </a:xfrm>
        </p:spPr>
        <p:txBody>
          <a:bodyPr>
            <a:normAutofit fontScale="77500" lnSpcReduction="20000"/>
          </a:bodyPr>
          <a:lstStyle/>
          <a:p>
            <a:pPr marL="0" indent="0">
              <a:spcAft>
                <a:spcPts val="1200"/>
              </a:spcAft>
              <a:buNone/>
            </a:pPr>
            <a:r>
              <a:rPr lang="cs-CZ" sz="2400" b="1" dirty="0">
                <a:solidFill>
                  <a:srgbClr val="46505A"/>
                </a:solidFill>
              </a:rPr>
              <a:t>OP RDE PROJECTS IMPLEMENTATION</a:t>
            </a:r>
          </a:p>
          <a:p>
            <a:pPr>
              <a:lnSpc>
                <a:spcPct val="120000"/>
              </a:lnSpc>
            </a:pPr>
            <a:r>
              <a:rPr lang="en-US" sz="2300" b="1" dirty="0">
                <a:solidFill>
                  <a:srgbClr val="46505A"/>
                </a:solidFill>
              </a:rPr>
              <a:t>Developing Research-</a:t>
            </a:r>
            <a:r>
              <a:rPr lang="cs-CZ" sz="2300" b="1" dirty="0">
                <a:solidFill>
                  <a:srgbClr val="46505A"/>
                </a:solidFill>
              </a:rPr>
              <a:t>o</a:t>
            </a:r>
            <a:r>
              <a:rPr lang="en-US" sz="2300" b="1" dirty="0" err="1">
                <a:solidFill>
                  <a:srgbClr val="46505A"/>
                </a:solidFill>
              </a:rPr>
              <a:t>riented</a:t>
            </a:r>
            <a:r>
              <a:rPr lang="en-US" sz="2300" b="1" dirty="0">
                <a:solidFill>
                  <a:srgbClr val="46505A"/>
                </a:solidFill>
              </a:rPr>
              <a:t> Degree </a:t>
            </a:r>
            <a:r>
              <a:rPr lang="en-US" sz="2300" b="1" dirty="0" err="1">
                <a:solidFill>
                  <a:srgbClr val="46505A"/>
                </a:solidFill>
              </a:rPr>
              <a:t>Programmes</a:t>
            </a:r>
            <a:r>
              <a:rPr lang="en-US" sz="2300" b="1" dirty="0">
                <a:solidFill>
                  <a:srgbClr val="46505A"/>
                </a:solidFill>
              </a:rPr>
              <a:t> at UNI</a:t>
            </a:r>
            <a:r>
              <a:rPr lang="cs-CZ" sz="2300" b="1" dirty="0">
                <a:solidFill>
                  <a:srgbClr val="46505A"/>
                </a:solidFill>
              </a:rPr>
              <a:t>, </a:t>
            </a:r>
            <a:br>
              <a:rPr lang="cs-CZ" sz="2300" b="1" dirty="0">
                <a:solidFill>
                  <a:srgbClr val="46505A"/>
                </a:solidFill>
              </a:rPr>
            </a:br>
            <a:r>
              <a:rPr lang="cs-CZ" sz="2300" b="1" dirty="0" err="1">
                <a:solidFill>
                  <a:srgbClr val="46505A"/>
                </a:solidFill>
              </a:rPr>
              <a:t>reg</a:t>
            </a:r>
            <a:r>
              <a:rPr lang="cs-CZ" sz="2300" b="1" dirty="0">
                <a:solidFill>
                  <a:srgbClr val="46505A"/>
                </a:solidFill>
              </a:rPr>
              <a:t>. no. </a:t>
            </a:r>
            <a:r>
              <a:rPr lang="en-US" sz="2300" b="1" dirty="0">
                <a:solidFill>
                  <a:srgbClr val="46505A"/>
                </a:solidFill>
              </a:rPr>
              <a:t>CZ.02.2.69/0.0/0.0/16_018/0002720 </a:t>
            </a:r>
            <a:endParaRPr lang="cs-CZ" sz="2300" b="1" dirty="0">
              <a:solidFill>
                <a:srgbClr val="46505A"/>
              </a:solidFill>
            </a:endParaRPr>
          </a:p>
          <a:p>
            <a:pPr marL="0" indent="0">
              <a:lnSpc>
                <a:spcPct val="120000"/>
              </a:lnSpc>
              <a:buNone/>
            </a:pPr>
            <a:r>
              <a:rPr lang="cs-CZ" sz="2300" dirty="0" err="1">
                <a:solidFill>
                  <a:srgbClr val="46505A"/>
                </a:solidFill>
              </a:rPr>
              <a:t>Recruiting</a:t>
            </a:r>
            <a:r>
              <a:rPr lang="cs-CZ" sz="2300" dirty="0">
                <a:solidFill>
                  <a:srgbClr val="46505A"/>
                </a:solidFill>
              </a:rPr>
              <a:t> </a:t>
            </a:r>
            <a:r>
              <a:rPr lang="cs-CZ" sz="2300" dirty="0" err="1">
                <a:solidFill>
                  <a:srgbClr val="46505A"/>
                </a:solidFill>
              </a:rPr>
              <a:t>new</a:t>
            </a:r>
            <a:r>
              <a:rPr lang="cs-CZ" sz="2300" dirty="0">
                <a:solidFill>
                  <a:srgbClr val="46505A"/>
                </a:solidFill>
              </a:rPr>
              <a:t> </a:t>
            </a:r>
            <a:r>
              <a:rPr lang="cs-CZ" sz="2300" dirty="0" err="1">
                <a:solidFill>
                  <a:srgbClr val="46505A"/>
                </a:solidFill>
              </a:rPr>
              <a:t>students</a:t>
            </a:r>
            <a:r>
              <a:rPr lang="cs-CZ" sz="2300" dirty="0">
                <a:solidFill>
                  <a:srgbClr val="46505A"/>
                </a:solidFill>
              </a:rPr>
              <a:t> in </a:t>
            </a:r>
            <a:r>
              <a:rPr lang="cs-CZ" sz="2300" dirty="0" err="1">
                <a:solidFill>
                  <a:srgbClr val="46505A"/>
                </a:solidFill>
              </a:rPr>
              <a:t>both</a:t>
            </a:r>
            <a:r>
              <a:rPr lang="cs-CZ" sz="2300" dirty="0">
                <a:solidFill>
                  <a:srgbClr val="46505A"/>
                </a:solidFill>
              </a:rPr>
              <a:t> study </a:t>
            </a:r>
            <a:r>
              <a:rPr lang="cs-CZ" sz="2300" dirty="0" err="1">
                <a:solidFill>
                  <a:srgbClr val="46505A"/>
                </a:solidFill>
              </a:rPr>
              <a:t>programmes</a:t>
            </a:r>
            <a:r>
              <a:rPr lang="cs-CZ" sz="2300" dirty="0">
                <a:solidFill>
                  <a:srgbClr val="46505A"/>
                </a:solidFill>
              </a:rPr>
              <a:t>.</a:t>
            </a:r>
          </a:p>
          <a:p>
            <a:pPr>
              <a:lnSpc>
                <a:spcPct val="120000"/>
              </a:lnSpc>
            </a:pPr>
            <a:r>
              <a:rPr lang="en-US" sz="2300" b="1" dirty="0">
                <a:solidFill>
                  <a:srgbClr val="46505A"/>
                </a:solidFill>
              </a:rPr>
              <a:t>The Development of Capacity for Research and Development of TBU in </a:t>
            </a:r>
            <a:r>
              <a:rPr lang="en-US" sz="2300" b="1" dirty="0" err="1">
                <a:solidFill>
                  <a:srgbClr val="46505A"/>
                </a:solidFill>
              </a:rPr>
              <a:t>Zlín</a:t>
            </a:r>
            <a:r>
              <a:rPr lang="cs-CZ" sz="2300" b="1" dirty="0">
                <a:solidFill>
                  <a:srgbClr val="46505A"/>
                </a:solidFill>
              </a:rPr>
              <a:t>, </a:t>
            </a:r>
            <a:br>
              <a:rPr lang="cs-CZ" sz="2300" b="1" dirty="0">
                <a:solidFill>
                  <a:srgbClr val="46505A"/>
                </a:solidFill>
              </a:rPr>
            </a:br>
            <a:r>
              <a:rPr lang="cs-CZ" sz="2300" b="1" dirty="0" err="1">
                <a:solidFill>
                  <a:srgbClr val="46505A"/>
                </a:solidFill>
              </a:rPr>
              <a:t>reg</a:t>
            </a:r>
            <a:r>
              <a:rPr lang="cs-CZ" sz="2300" b="1" dirty="0">
                <a:solidFill>
                  <a:srgbClr val="46505A"/>
                </a:solidFill>
              </a:rPr>
              <a:t>. no. </a:t>
            </a:r>
            <a:r>
              <a:rPr lang="en-US" sz="2300" b="1" dirty="0">
                <a:solidFill>
                  <a:srgbClr val="46505A"/>
                </a:solidFill>
              </a:rPr>
              <a:t>CZ.02.2.69/0.0/0.0/16_028/0006243</a:t>
            </a:r>
            <a:endParaRPr lang="cs-CZ" sz="2300" b="1" dirty="0">
              <a:solidFill>
                <a:srgbClr val="46505A"/>
              </a:solidFill>
            </a:endParaRPr>
          </a:p>
          <a:p>
            <a:pPr marL="0" indent="0">
              <a:lnSpc>
                <a:spcPct val="120000"/>
              </a:lnSpc>
              <a:buNone/>
            </a:pPr>
            <a:r>
              <a:rPr lang="cs-CZ" sz="2300" dirty="0" err="1">
                <a:solidFill>
                  <a:srgbClr val="46505A"/>
                </a:solidFill>
              </a:rPr>
              <a:t>European</a:t>
            </a:r>
            <a:r>
              <a:rPr lang="cs-CZ" sz="2300" dirty="0">
                <a:solidFill>
                  <a:srgbClr val="46505A"/>
                </a:solidFill>
              </a:rPr>
              <a:t> </a:t>
            </a:r>
            <a:r>
              <a:rPr lang="cs-CZ" sz="2300" dirty="0" err="1">
                <a:solidFill>
                  <a:srgbClr val="46505A"/>
                </a:solidFill>
              </a:rPr>
              <a:t>Commission</a:t>
            </a:r>
            <a:r>
              <a:rPr lang="cs-CZ" sz="2300" dirty="0">
                <a:solidFill>
                  <a:srgbClr val="46505A"/>
                </a:solidFill>
              </a:rPr>
              <a:t> </a:t>
            </a:r>
            <a:r>
              <a:rPr lang="cs-CZ" sz="2300" dirty="0" err="1">
                <a:solidFill>
                  <a:srgbClr val="46505A"/>
                </a:solidFill>
              </a:rPr>
              <a:t>internal</a:t>
            </a:r>
            <a:r>
              <a:rPr lang="cs-CZ" sz="2300" dirty="0">
                <a:solidFill>
                  <a:srgbClr val="46505A"/>
                </a:solidFill>
              </a:rPr>
              <a:t> </a:t>
            </a:r>
            <a:r>
              <a:rPr lang="cs-CZ" sz="2300" dirty="0" err="1">
                <a:solidFill>
                  <a:srgbClr val="46505A"/>
                </a:solidFill>
              </a:rPr>
              <a:t>evaluation</a:t>
            </a:r>
            <a:r>
              <a:rPr lang="cs-CZ" sz="2300" dirty="0">
                <a:solidFill>
                  <a:srgbClr val="46505A"/>
                </a:solidFill>
              </a:rPr>
              <a:t>. </a:t>
            </a:r>
            <a:endParaRPr lang="cs-CZ" sz="2300" b="1" dirty="0">
              <a:solidFill>
                <a:srgbClr val="46505A"/>
              </a:solidFill>
            </a:endParaRPr>
          </a:p>
          <a:p>
            <a:pPr>
              <a:lnSpc>
                <a:spcPct val="120000"/>
              </a:lnSpc>
            </a:pPr>
            <a:r>
              <a:rPr lang="en-US" sz="2300" b="1" dirty="0">
                <a:solidFill>
                  <a:srgbClr val="46505A"/>
                </a:solidFill>
              </a:rPr>
              <a:t>Creation of Lifelong Learning Programs at TBU in </a:t>
            </a:r>
            <a:r>
              <a:rPr lang="en-US" sz="2300" b="1" dirty="0" err="1">
                <a:solidFill>
                  <a:srgbClr val="46505A"/>
                </a:solidFill>
              </a:rPr>
              <a:t>Zlín</a:t>
            </a:r>
            <a:r>
              <a:rPr lang="cs-CZ" sz="2300" b="1" dirty="0">
                <a:solidFill>
                  <a:srgbClr val="46505A"/>
                </a:solidFill>
              </a:rPr>
              <a:t>, </a:t>
            </a:r>
            <a:br>
              <a:rPr lang="cs-CZ" sz="2300" b="1" dirty="0">
                <a:solidFill>
                  <a:srgbClr val="46505A"/>
                </a:solidFill>
              </a:rPr>
            </a:br>
            <a:r>
              <a:rPr lang="cs-CZ" sz="2300" b="1" dirty="0" err="1">
                <a:solidFill>
                  <a:srgbClr val="46505A"/>
                </a:solidFill>
              </a:rPr>
              <a:t>reg</a:t>
            </a:r>
            <a:r>
              <a:rPr lang="cs-CZ" sz="2300" b="1" dirty="0">
                <a:solidFill>
                  <a:srgbClr val="46505A"/>
                </a:solidFill>
              </a:rPr>
              <a:t>. no. </a:t>
            </a:r>
            <a:r>
              <a:rPr lang="en-US" sz="2300" b="1" dirty="0">
                <a:solidFill>
                  <a:srgbClr val="46505A"/>
                </a:solidFill>
              </a:rPr>
              <a:t>CZ.02.2.69/0.0/0.0/16_031/0011594 </a:t>
            </a:r>
            <a:endParaRPr lang="cs-CZ" sz="2300" b="1" dirty="0">
              <a:solidFill>
                <a:srgbClr val="46505A"/>
              </a:solidFill>
            </a:endParaRPr>
          </a:p>
          <a:p>
            <a:pPr marL="0" indent="0">
              <a:lnSpc>
                <a:spcPct val="120000"/>
              </a:lnSpc>
              <a:buNone/>
            </a:pPr>
            <a:r>
              <a:rPr lang="cs-CZ" sz="2300" dirty="0" err="1">
                <a:solidFill>
                  <a:srgbClr val="46505A"/>
                </a:solidFill>
              </a:rPr>
              <a:t>Creating</a:t>
            </a:r>
            <a:r>
              <a:rPr lang="cs-CZ" sz="2300" dirty="0">
                <a:solidFill>
                  <a:srgbClr val="46505A"/>
                </a:solidFill>
              </a:rPr>
              <a:t> </a:t>
            </a:r>
            <a:r>
              <a:rPr lang="cs-CZ" sz="2300" dirty="0" err="1">
                <a:solidFill>
                  <a:srgbClr val="46505A"/>
                </a:solidFill>
              </a:rPr>
              <a:t>of</a:t>
            </a:r>
            <a:r>
              <a:rPr lang="cs-CZ" sz="2300" dirty="0">
                <a:solidFill>
                  <a:srgbClr val="46505A"/>
                </a:solidFill>
              </a:rPr>
              <a:t> study support </a:t>
            </a:r>
            <a:r>
              <a:rPr lang="cs-CZ" sz="2300" dirty="0" err="1">
                <a:solidFill>
                  <a:srgbClr val="46505A"/>
                </a:solidFill>
              </a:rPr>
              <a:t>resources</a:t>
            </a:r>
            <a:r>
              <a:rPr lang="cs-CZ" sz="2300" dirty="0">
                <a:solidFill>
                  <a:srgbClr val="46505A"/>
                </a:solidFill>
              </a:rPr>
              <a:t> </a:t>
            </a:r>
            <a:r>
              <a:rPr lang="cs-CZ" sz="2300" dirty="0" err="1">
                <a:solidFill>
                  <a:srgbClr val="46505A"/>
                </a:solidFill>
              </a:rPr>
              <a:t>for</a:t>
            </a:r>
            <a:r>
              <a:rPr lang="cs-CZ" sz="2300" dirty="0">
                <a:solidFill>
                  <a:srgbClr val="46505A"/>
                </a:solidFill>
              </a:rPr>
              <a:t> </a:t>
            </a:r>
            <a:r>
              <a:rPr lang="cs-CZ" sz="2300" dirty="0" err="1">
                <a:solidFill>
                  <a:srgbClr val="46505A"/>
                </a:solidFill>
              </a:rPr>
              <a:t>Lifelong</a:t>
            </a:r>
            <a:r>
              <a:rPr lang="cs-CZ" sz="2300" dirty="0">
                <a:solidFill>
                  <a:srgbClr val="46505A"/>
                </a:solidFill>
              </a:rPr>
              <a:t> </a:t>
            </a:r>
            <a:r>
              <a:rPr lang="cs-CZ" sz="2300" dirty="0" err="1">
                <a:solidFill>
                  <a:srgbClr val="46505A"/>
                </a:solidFill>
              </a:rPr>
              <a:t>Learning</a:t>
            </a:r>
            <a:r>
              <a:rPr lang="cs-CZ" sz="2300" dirty="0">
                <a:solidFill>
                  <a:srgbClr val="46505A"/>
                </a:solidFill>
              </a:rPr>
              <a:t> </a:t>
            </a:r>
            <a:r>
              <a:rPr lang="cs-CZ" sz="2300" dirty="0" err="1">
                <a:solidFill>
                  <a:srgbClr val="46505A"/>
                </a:solidFill>
              </a:rPr>
              <a:t>Programs</a:t>
            </a:r>
            <a:r>
              <a:rPr lang="cs-CZ" sz="2300" dirty="0">
                <a:solidFill>
                  <a:srgbClr val="46505A"/>
                </a:solidFill>
              </a:rPr>
              <a:t>.</a:t>
            </a:r>
          </a:p>
          <a:p>
            <a:pPr>
              <a:lnSpc>
                <a:spcPct val="120000"/>
              </a:lnSpc>
            </a:pPr>
            <a:r>
              <a:rPr lang="en-US" sz="2300" b="1" dirty="0">
                <a:solidFill>
                  <a:srgbClr val="46505A"/>
                </a:solidFill>
              </a:rPr>
              <a:t>Junior Grants of TBU in </a:t>
            </a:r>
            <a:r>
              <a:rPr lang="en-US" sz="2300" b="1" dirty="0" err="1">
                <a:solidFill>
                  <a:srgbClr val="46505A"/>
                </a:solidFill>
              </a:rPr>
              <a:t>Zlín</a:t>
            </a:r>
            <a:r>
              <a:rPr lang="cs-CZ" sz="2300" b="1" dirty="0">
                <a:solidFill>
                  <a:srgbClr val="46505A"/>
                </a:solidFill>
              </a:rPr>
              <a:t>, </a:t>
            </a:r>
            <a:r>
              <a:rPr lang="cs-CZ" sz="2300" b="1" dirty="0" err="1">
                <a:solidFill>
                  <a:srgbClr val="46505A"/>
                </a:solidFill>
              </a:rPr>
              <a:t>reg</a:t>
            </a:r>
            <a:r>
              <a:rPr lang="cs-CZ" sz="2300" b="1" dirty="0">
                <a:solidFill>
                  <a:srgbClr val="46505A"/>
                </a:solidFill>
              </a:rPr>
              <a:t>. no. CZ.02.2.69/0.0/0.0/19_073/0016941</a:t>
            </a:r>
          </a:p>
          <a:p>
            <a:pPr marL="0" indent="0">
              <a:lnSpc>
                <a:spcPct val="120000"/>
              </a:lnSpc>
              <a:buNone/>
            </a:pPr>
            <a:r>
              <a:rPr lang="cs-CZ" sz="2300" dirty="0">
                <a:solidFill>
                  <a:srgbClr val="46505A"/>
                </a:solidFill>
              </a:rPr>
              <a:t>Grant </a:t>
            </a:r>
            <a:r>
              <a:rPr lang="cs-CZ" sz="2300" dirty="0" err="1">
                <a:solidFill>
                  <a:srgbClr val="46505A"/>
                </a:solidFill>
              </a:rPr>
              <a:t>competition</a:t>
            </a:r>
            <a:r>
              <a:rPr lang="cs-CZ" sz="2300" dirty="0">
                <a:solidFill>
                  <a:srgbClr val="46505A"/>
                </a:solidFill>
              </a:rPr>
              <a:t> and start </a:t>
            </a:r>
            <a:r>
              <a:rPr lang="cs-CZ" sz="2300" dirty="0" err="1">
                <a:solidFill>
                  <a:srgbClr val="46505A"/>
                </a:solidFill>
              </a:rPr>
              <a:t>of</a:t>
            </a:r>
            <a:r>
              <a:rPr lang="cs-CZ" sz="2300" dirty="0">
                <a:solidFill>
                  <a:srgbClr val="46505A"/>
                </a:solidFill>
              </a:rPr>
              <a:t> </a:t>
            </a:r>
            <a:r>
              <a:rPr lang="cs-CZ" sz="2300" dirty="0" err="1">
                <a:solidFill>
                  <a:srgbClr val="46505A"/>
                </a:solidFill>
              </a:rPr>
              <a:t>selected</a:t>
            </a:r>
            <a:r>
              <a:rPr lang="cs-CZ" sz="2300" dirty="0">
                <a:solidFill>
                  <a:srgbClr val="46505A"/>
                </a:solidFill>
              </a:rPr>
              <a:t> </a:t>
            </a:r>
            <a:r>
              <a:rPr lang="cs-CZ" sz="2300" dirty="0" err="1">
                <a:solidFill>
                  <a:srgbClr val="46505A"/>
                </a:solidFill>
              </a:rPr>
              <a:t>projects</a:t>
            </a:r>
            <a:r>
              <a:rPr lang="cs-CZ" sz="2300" dirty="0">
                <a:solidFill>
                  <a:srgbClr val="46505A"/>
                </a:solidFill>
              </a:rPr>
              <a:t> </a:t>
            </a:r>
            <a:r>
              <a:rPr lang="cs-CZ" sz="2300" dirty="0" err="1">
                <a:solidFill>
                  <a:srgbClr val="46505A"/>
                </a:solidFill>
              </a:rPr>
              <a:t>implementation</a:t>
            </a:r>
            <a:r>
              <a:rPr lang="cs-CZ" sz="2300" dirty="0">
                <a:solidFill>
                  <a:srgbClr val="46505A"/>
                </a:solidFill>
              </a:rPr>
              <a:t>.</a:t>
            </a:r>
            <a:endParaRPr lang="cs-CZ" sz="2000" dirty="0">
              <a:solidFill>
                <a:srgbClr val="46505A"/>
              </a:solidFill>
            </a:endParaRPr>
          </a:p>
        </p:txBody>
      </p:sp>
      <p:sp>
        <p:nvSpPr>
          <p:cNvPr id="4" name="Nadpis 3">
            <a:extLst>
              <a:ext uri="{FF2B5EF4-FFF2-40B4-BE49-F238E27FC236}">
                <a16:creationId xmlns:a16="http://schemas.microsoft.com/office/drawing/2014/main" id="{BB787277-C5E5-4885-B2F6-2EE2B7E348CC}"/>
              </a:ext>
            </a:extLst>
          </p:cNvPr>
          <p:cNvSpPr>
            <a:spLocks noGrp="1"/>
          </p:cNvSpPr>
          <p:nvPr>
            <p:ph type="title"/>
          </p:nvPr>
        </p:nvSpPr>
        <p:spPr/>
        <p:txBody>
          <a:bodyPr/>
          <a:lstStyle/>
          <a:p>
            <a:r>
              <a:rPr lang="cs-CZ" dirty="0"/>
              <a:t>PLANS FOR 2021 – OP RDE PROJECTS</a:t>
            </a:r>
          </a:p>
        </p:txBody>
      </p:sp>
    </p:spTree>
    <p:extLst>
      <p:ext uri="{BB962C8B-B14F-4D97-AF65-F5344CB8AC3E}">
        <p14:creationId xmlns:p14="http://schemas.microsoft.com/office/powerpoint/2010/main" val="39359109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AED803A7-937C-45A4-8230-EAC4C615E8C2}"/>
              </a:ext>
            </a:extLst>
          </p:cNvPr>
          <p:cNvSpPr>
            <a:spLocks noGrp="1"/>
          </p:cNvSpPr>
          <p:nvPr>
            <p:ph sz="half" idx="1"/>
          </p:nvPr>
        </p:nvSpPr>
        <p:spPr>
          <a:xfrm>
            <a:off x="1014484" y="1925426"/>
            <a:ext cx="10339316" cy="3007147"/>
          </a:xfrm>
        </p:spPr>
        <p:txBody>
          <a:bodyPr>
            <a:normAutofit/>
          </a:bodyPr>
          <a:lstStyle/>
          <a:p>
            <a:pPr marL="0" indent="0">
              <a:spcAft>
                <a:spcPts val="1200"/>
              </a:spcAft>
              <a:buNone/>
            </a:pPr>
            <a:r>
              <a:rPr lang="cs-CZ" sz="2400" b="1" dirty="0">
                <a:solidFill>
                  <a:srgbClr val="46505A"/>
                </a:solidFill>
              </a:rPr>
              <a:t>R&amp;D PROJECTS </a:t>
            </a:r>
          </a:p>
          <a:p>
            <a:pPr>
              <a:lnSpc>
                <a:spcPct val="150000"/>
              </a:lnSpc>
            </a:pPr>
            <a:r>
              <a:rPr lang="cs-CZ" sz="2000" dirty="0" err="1">
                <a:solidFill>
                  <a:srgbClr val="46505A"/>
                </a:solidFill>
              </a:rPr>
              <a:t>Further</a:t>
            </a:r>
            <a:r>
              <a:rPr lang="cs-CZ" sz="2000" dirty="0">
                <a:solidFill>
                  <a:srgbClr val="46505A"/>
                </a:solidFill>
              </a:rPr>
              <a:t> </a:t>
            </a:r>
            <a:r>
              <a:rPr lang="cs-CZ" sz="2000" dirty="0" err="1">
                <a:solidFill>
                  <a:srgbClr val="46505A"/>
                </a:solidFill>
              </a:rPr>
              <a:t>implementation</a:t>
            </a:r>
            <a:r>
              <a:rPr lang="cs-CZ" sz="2000" dirty="0">
                <a:solidFill>
                  <a:srgbClr val="46505A"/>
                </a:solidFill>
              </a:rPr>
              <a:t> </a:t>
            </a:r>
            <a:r>
              <a:rPr lang="cs-CZ" sz="2000" dirty="0" err="1">
                <a:solidFill>
                  <a:srgbClr val="46505A"/>
                </a:solidFill>
              </a:rPr>
              <a:t>of</a:t>
            </a:r>
            <a:r>
              <a:rPr lang="cs-CZ" sz="2000" dirty="0">
                <a:solidFill>
                  <a:srgbClr val="46505A"/>
                </a:solidFill>
              </a:rPr>
              <a:t> </a:t>
            </a:r>
            <a:r>
              <a:rPr lang="cs-CZ" sz="2000" dirty="0" err="1">
                <a:solidFill>
                  <a:srgbClr val="46505A"/>
                </a:solidFill>
              </a:rPr>
              <a:t>running</a:t>
            </a:r>
            <a:r>
              <a:rPr lang="cs-CZ" sz="2000" dirty="0">
                <a:solidFill>
                  <a:srgbClr val="46505A"/>
                </a:solidFill>
              </a:rPr>
              <a:t> </a:t>
            </a:r>
            <a:r>
              <a:rPr lang="cs-CZ" sz="2000" dirty="0" err="1">
                <a:solidFill>
                  <a:srgbClr val="46505A"/>
                </a:solidFill>
              </a:rPr>
              <a:t>external</a:t>
            </a:r>
            <a:r>
              <a:rPr lang="cs-CZ" sz="2000" dirty="0">
                <a:solidFill>
                  <a:srgbClr val="46505A"/>
                </a:solidFill>
              </a:rPr>
              <a:t> </a:t>
            </a:r>
            <a:r>
              <a:rPr lang="cs-CZ" sz="2000" dirty="0" err="1">
                <a:solidFill>
                  <a:srgbClr val="46505A"/>
                </a:solidFill>
              </a:rPr>
              <a:t>projects</a:t>
            </a:r>
            <a:r>
              <a:rPr lang="cs-CZ" sz="2000" dirty="0">
                <a:solidFill>
                  <a:srgbClr val="46505A"/>
                </a:solidFill>
              </a:rPr>
              <a:t>.</a:t>
            </a:r>
          </a:p>
          <a:p>
            <a:pPr>
              <a:lnSpc>
                <a:spcPct val="150000"/>
              </a:lnSpc>
            </a:pPr>
            <a:r>
              <a:rPr lang="cs-CZ" sz="2000" dirty="0" err="1">
                <a:solidFill>
                  <a:srgbClr val="46505A"/>
                </a:solidFill>
              </a:rPr>
              <a:t>Further</a:t>
            </a:r>
            <a:r>
              <a:rPr lang="cs-CZ" sz="2000" dirty="0">
                <a:solidFill>
                  <a:srgbClr val="46505A"/>
                </a:solidFill>
              </a:rPr>
              <a:t> </a:t>
            </a:r>
            <a:r>
              <a:rPr lang="cs-CZ" sz="2000" dirty="0" err="1">
                <a:solidFill>
                  <a:srgbClr val="46505A"/>
                </a:solidFill>
              </a:rPr>
              <a:t>implementation</a:t>
            </a:r>
            <a:r>
              <a:rPr lang="cs-CZ" sz="2000" dirty="0">
                <a:solidFill>
                  <a:srgbClr val="46505A"/>
                </a:solidFill>
              </a:rPr>
              <a:t> </a:t>
            </a:r>
            <a:r>
              <a:rPr lang="cs-CZ" sz="2000" dirty="0" err="1">
                <a:solidFill>
                  <a:srgbClr val="46505A"/>
                </a:solidFill>
              </a:rPr>
              <a:t>of</a:t>
            </a:r>
            <a:r>
              <a:rPr lang="cs-CZ" sz="2000" dirty="0">
                <a:solidFill>
                  <a:srgbClr val="46505A"/>
                </a:solidFill>
              </a:rPr>
              <a:t> </a:t>
            </a:r>
            <a:r>
              <a:rPr lang="cs-CZ" sz="2000" dirty="0" err="1">
                <a:solidFill>
                  <a:srgbClr val="46505A"/>
                </a:solidFill>
              </a:rPr>
              <a:t>internal</a:t>
            </a:r>
            <a:r>
              <a:rPr lang="cs-CZ" sz="2000" dirty="0">
                <a:solidFill>
                  <a:srgbClr val="46505A"/>
                </a:solidFill>
              </a:rPr>
              <a:t> </a:t>
            </a:r>
            <a:r>
              <a:rPr lang="cs-CZ" sz="2000" dirty="0" err="1">
                <a:solidFill>
                  <a:srgbClr val="46505A"/>
                </a:solidFill>
              </a:rPr>
              <a:t>development</a:t>
            </a:r>
            <a:r>
              <a:rPr lang="cs-CZ" sz="2000" dirty="0">
                <a:solidFill>
                  <a:srgbClr val="46505A"/>
                </a:solidFill>
              </a:rPr>
              <a:t> </a:t>
            </a:r>
            <a:r>
              <a:rPr lang="cs-CZ" sz="2000" dirty="0" err="1">
                <a:solidFill>
                  <a:srgbClr val="46505A"/>
                </a:solidFill>
              </a:rPr>
              <a:t>projects</a:t>
            </a:r>
            <a:r>
              <a:rPr lang="cs-CZ" sz="2000" dirty="0">
                <a:solidFill>
                  <a:srgbClr val="46505A"/>
                </a:solidFill>
              </a:rPr>
              <a:t>.</a:t>
            </a:r>
          </a:p>
          <a:p>
            <a:pPr>
              <a:lnSpc>
                <a:spcPct val="150000"/>
              </a:lnSpc>
            </a:pPr>
            <a:r>
              <a:rPr lang="cs-CZ" sz="2000" dirty="0" err="1">
                <a:solidFill>
                  <a:srgbClr val="46505A"/>
                </a:solidFill>
              </a:rPr>
              <a:t>Submitting</a:t>
            </a:r>
            <a:r>
              <a:rPr lang="cs-CZ" sz="2000" dirty="0">
                <a:solidFill>
                  <a:srgbClr val="46505A"/>
                </a:solidFill>
              </a:rPr>
              <a:t> </a:t>
            </a:r>
            <a:r>
              <a:rPr lang="cs-CZ" sz="2000" dirty="0" err="1">
                <a:solidFill>
                  <a:srgbClr val="46505A"/>
                </a:solidFill>
              </a:rPr>
              <a:t>new</a:t>
            </a:r>
            <a:r>
              <a:rPr lang="cs-CZ" sz="2000" dirty="0">
                <a:solidFill>
                  <a:srgbClr val="46505A"/>
                </a:solidFill>
              </a:rPr>
              <a:t> </a:t>
            </a:r>
            <a:r>
              <a:rPr lang="cs-CZ" sz="2000" dirty="0" err="1">
                <a:solidFill>
                  <a:srgbClr val="46505A"/>
                </a:solidFill>
              </a:rPr>
              <a:t>project</a:t>
            </a:r>
            <a:r>
              <a:rPr lang="cs-CZ" sz="2000" dirty="0">
                <a:solidFill>
                  <a:srgbClr val="46505A"/>
                </a:solidFill>
              </a:rPr>
              <a:t> </a:t>
            </a:r>
            <a:r>
              <a:rPr lang="cs-CZ" sz="2000" dirty="0" err="1">
                <a:solidFill>
                  <a:srgbClr val="46505A"/>
                </a:solidFill>
              </a:rPr>
              <a:t>proposals</a:t>
            </a:r>
            <a:r>
              <a:rPr lang="cs-CZ" sz="2000" dirty="0">
                <a:solidFill>
                  <a:srgbClr val="46505A"/>
                </a:solidFill>
              </a:rPr>
              <a:t> in </a:t>
            </a:r>
            <a:r>
              <a:rPr lang="cs-CZ" sz="2000" dirty="0" err="1">
                <a:solidFill>
                  <a:srgbClr val="46505A"/>
                </a:solidFill>
              </a:rPr>
              <a:t>the</a:t>
            </a:r>
            <a:r>
              <a:rPr lang="cs-CZ" sz="2000" dirty="0">
                <a:solidFill>
                  <a:srgbClr val="46505A"/>
                </a:solidFill>
              </a:rPr>
              <a:t> </a:t>
            </a:r>
            <a:r>
              <a:rPr lang="cs-CZ" sz="2000" dirty="0" err="1">
                <a:solidFill>
                  <a:srgbClr val="46505A"/>
                </a:solidFill>
              </a:rPr>
              <a:t>national</a:t>
            </a:r>
            <a:r>
              <a:rPr lang="cs-CZ" sz="2000" dirty="0">
                <a:solidFill>
                  <a:srgbClr val="46505A"/>
                </a:solidFill>
              </a:rPr>
              <a:t> and </a:t>
            </a:r>
            <a:r>
              <a:rPr lang="cs-CZ" sz="2000" dirty="0" err="1">
                <a:solidFill>
                  <a:srgbClr val="46505A"/>
                </a:solidFill>
              </a:rPr>
              <a:t>international</a:t>
            </a:r>
            <a:r>
              <a:rPr lang="cs-CZ" sz="2000" dirty="0">
                <a:solidFill>
                  <a:srgbClr val="46505A"/>
                </a:solidFill>
              </a:rPr>
              <a:t> </a:t>
            </a:r>
            <a:r>
              <a:rPr lang="cs-CZ" sz="2000" dirty="0" err="1">
                <a:solidFill>
                  <a:srgbClr val="46505A"/>
                </a:solidFill>
              </a:rPr>
              <a:t>calls</a:t>
            </a:r>
            <a:r>
              <a:rPr lang="cs-CZ" sz="2000" dirty="0">
                <a:solidFill>
                  <a:srgbClr val="46505A"/>
                </a:solidFill>
              </a:rPr>
              <a:t>.</a:t>
            </a:r>
          </a:p>
          <a:p>
            <a:pPr>
              <a:lnSpc>
                <a:spcPct val="150000"/>
              </a:lnSpc>
            </a:pPr>
            <a:r>
              <a:rPr lang="cs-CZ" sz="2000" dirty="0" err="1">
                <a:solidFill>
                  <a:srgbClr val="46505A"/>
                </a:solidFill>
              </a:rPr>
              <a:t>Submitting</a:t>
            </a:r>
            <a:r>
              <a:rPr lang="cs-CZ" sz="2000" dirty="0">
                <a:solidFill>
                  <a:srgbClr val="46505A"/>
                </a:solidFill>
              </a:rPr>
              <a:t> </a:t>
            </a:r>
            <a:r>
              <a:rPr lang="cs-CZ" sz="2000" dirty="0" err="1">
                <a:solidFill>
                  <a:srgbClr val="46505A"/>
                </a:solidFill>
              </a:rPr>
              <a:t>new</a:t>
            </a:r>
            <a:r>
              <a:rPr lang="cs-CZ" sz="2000" dirty="0">
                <a:solidFill>
                  <a:srgbClr val="46505A"/>
                </a:solidFill>
              </a:rPr>
              <a:t> IGA </a:t>
            </a:r>
            <a:r>
              <a:rPr lang="cs-CZ" sz="2000" dirty="0" err="1">
                <a:solidFill>
                  <a:srgbClr val="46505A"/>
                </a:solidFill>
              </a:rPr>
              <a:t>projects</a:t>
            </a:r>
            <a:r>
              <a:rPr lang="cs-CZ" sz="2000" dirty="0">
                <a:solidFill>
                  <a:srgbClr val="46505A"/>
                </a:solidFill>
              </a:rPr>
              <a:t> .</a:t>
            </a:r>
          </a:p>
        </p:txBody>
      </p:sp>
      <p:sp>
        <p:nvSpPr>
          <p:cNvPr id="4" name="Nadpis 3">
            <a:extLst>
              <a:ext uri="{FF2B5EF4-FFF2-40B4-BE49-F238E27FC236}">
                <a16:creationId xmlns:a16="http://schemas.microsoft.com/office/drawing/2014/main" id="{BB787277-C5E5-4885-B2F6-2EE2B7E348CC}"/>
              </a:ext>
            </a:extLst>
          </p:cNvPr>
          <p:cNvSpPr>
            <a:spLocks noGrp="1"/>
          </p:cNvSpPr>
          <p:nvPr>
            <p:ph type="title"/>
          </p:nvPr>
        </p:nvSpPr>
        <p:spPr/>
        <p:txBody>
          <a:bodyPr/>
          <a:lstStyle/>
          <a:p>
            <a:r>
              <a:rPr lang="cs-CZ" dirty="0"/>
              <a:t>PLANS FOR 2021 – R&amp;D PROJECTS</a:t>
            </a:r>
          </a:p>
        </p:txBody>
      </p:sp>
    </p:spTree>
    <p:extLst>
      <p:ext uri="{BB962C8B-B14F-4D97-AF65-F5344CB8AC3E}">
        <p14:creationId xmlns:p14="http://schemas.microsoft.com/office/powerpoint/2010/main" val="25217192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33650" y="1220788"/>
            <a:ext cx="7124700" cy="1655762"/>
          </a:xfrm>
        </p:spPr>
        <p:txBody>
          <a:bodyPr>
            <a:normAutofit/>
          </a:bodyPr>
          <a:lstStyle/>
          <a:p>
            <a:r>
              <a:rPr lang="cs-CZ" sz="4400" b="1" dirty="0">
                <a:solidFill>
                  <a:srgbClr val="33AEAB"/>
                </a:solidFill>
                <a:latin typeface="+mj-lt"/>
              </a:rPr>
              <a:t>THANK YOU FOR</a:t>
            </a:r>
          </a:p>
          <a:p>
            <a:r>
              <a:rPr lang="cs-CZ" sz="4400" b="1" dirty="0">
                <a:solidFill>
                  <a:srgbClr val="33AEAB"/>
                </a:solidFill>
                <a:latin typeface="+mj-lt"/>
              </a:rPr>
              <a:t>YOUR ATTENTION</a:t>
            </a:r>
          </a:p>
        </p:txBody>
      </p:sp>
      <p:sp>
        <p:nvSpPr>
          <p:cNvPr id="5" name="Obdélník 4"/>
          <p:cNvSpPr/>
          <p:nvPr/>
        </p:nvSpPr>
        <p:spPr>
          <a:xfrm>
            <a:off x="2617893" y="3447042"/>
            <a:ext cx="6956213" cy="907941"/>
          </a:xfrm>
          <a:prstGeom prst="rect">
            <a:avLst/>
          </a:prstGeom>
        </p:spPr>
        <p:txBody>
          <a:bodyPr wrap="square">
            <a:spAutoFit/>
          </a:bodyPr>
          <a:lstStyle/>
          <a:p>
            <a:pPr algn="ctr">
              <a:spcBef>
                <a:spcPts val="600"/>
              </a:spcBef>
            </a:pPr>
            <a:r>
              <a:rPr lang="cs-CZ" sz="2400" b="1" dirty="0">
                <a:solidFill>
                  <a:srgbClr val="000000"/>
                </a:solidFill>
              </a:rPr>
              <a:t>Vladimír Sedlařík</a:t>
            </a:r>
          </a:p>
          <a:p>
            <a:pPr algn="ctr">
              <a:spcBef>
                <a:spcPts val="600"/>
              </a:spcBef>
            </a:pPr>
            <a:r>
              <a:rPr lang="cs-CZ" sz="2400" b="1" dirty="0">
                <a:solidFill>
                  <a:schemeClr val="bg1"/>
                </a:solidFill>
                <a:hlinkClick r:id="rId2"/>
              </a:rPr>
              <a:t>sedlarik@utb.cz</a:t>
            </a:r>
            <a:endParaRPr lang="cs-CZ" sz="2400" b="1" dirty="0">
              <a:solidFill>
                <a:schemeClr val="tx1">
                  <a:lumMod val="50000"/>
                </a:schemeClr>
              </a:solidFill>
            </a:endParaRPr>
          </a:p>
        </p:txBody>
      </p:sp>
      <p:pic>
        <p:nvPicPr>
          <p:cNvPr id="6" name="Obrázek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56000" y="5914287"/>
            <a:ext cx="2880000" cy="491903"/>
          </a:xfrm>
          <a:prstGeom prst="rect">
            <a:avLst/>
          </a:prstGeom>
        </p:spPr>
      </p:pic>
      <p:pic>
        <p:nvPicPr>
          <p:cNvPr id="2" name="Obrázek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92882" y="124857"/>
            <a:ext cx="703235" cy="812042"/>
          </a:xfrm>
          <a:prstGeom prst="rect">
            <a:avLst/>
          </a:prstGeom>
        </p:spPr>
      </p:pic>
    </p:spTree>
    <p:extLst>
      <p:ext uri="{BB962C8B-B14F-4D97-AF65-F5344CB8AC3E}">
        <p14:creationId xmlns:p14="http://schemas.microsoft.com/office/powerpoint/2010/main" val="33101187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56000" y="5914287"/>
            <a:ext cx="2880000" cy="491903"/>
          </a:xfrm>
          <a:prstGeom prst="rect">
            <a:avLst/>
          </a:prstGeom>
        </p:spPr>
      </p:pic>
      <p:pic>
        <p:nvPicPr>
          <p:cNvPr id="2" name="Obrázek 1"/>
          <p:cNvPicPr>
            <a:picLocks noChangeAspect="1"/>
          </p:cNvPicPr>
          <p:nvPr/>
        </p:nvPicPr>
        <p:blipFill>
          <a:blip r:embed="rId3"/>
          <a:stretch>
            <a:fillRect/>
          </a:stretch>
        </p:blipFill>
        <p:spPr>
          <a:xfrm>
            <a:off x="1133474" y="759987"/>
            <a:ext cx="9925051" cy="4304231"/>
          </a:xfrm>
          <a:prstGeom prst="rect">
            <a:avLst/>
          </a:prstGeom>
        </p:spPr>
      </p:pic>
    </p:spTree>
    <p:extLst>
      <p:ext uri="{BB962C8B-B14F-4D97-AF65-F5344CB8AC3E}">
        <p14:creationId xmlns:p14="http://schemas.microsoft.com/office/powerpoint/2010/main" val="786531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VISION</a:t>
            </a:r>
            <a:endParaRPr lang="cs-CZ" dirty="0"/>
          </a:p>
        </p:txBody>
      </p:sp>
      <p:sp>
        <p:nvSpPr>
          <p:cNvPr id="3" name="Zástupný symbol pro obsah 2"/>
          <p:cNvSpPr>
            <a:spLocks noGrp="1"/>
          </p:cNvSpPr>
          <p:nvPr>
            <p:ph idx="1"/>
          </p:nvPr>
        </p:nvSpPr>
        <p:spPr>
          <a:xfrm>
            <a:off x="655745" y="1785020"/>
            <a:ext cx="10339316" cy="3963581"/>
          </a:xfrm>
        </p:spPr>
        <p:txBody>
          <a:bodyPr>
            <a:normAutofit/>
          </a:bodyPr>
          <a:lstStyle/>
          <a:p>
            <a:pPr marL="0" indent="0" algn="just">
              <a:spcBef>
                <a:spcPts val="1800"/>
              </a:spcBef>
              <a:buNone/>
            </a:pPr>
            <a:r>
              <a:rPr lang="en-US" sz="2800" dirty="0" smtClean="0"/>
              <a:t>Become </a:t>
            </a:r>
            <a:r>
              <a:rPr lang="en-US" sz="2800" dirty="0"/>
              <a:t>a </a:t>
            </a:r>
            <a:r>
              <a:rPr lang="en-US" sz="2800" dirty="0" err="1"/>
              <a:t>centre</a:t>
            </a:r>
            <a:r>
              <a:rPr lang="en-US" sz="2800" dirty="0"/>
              <a:t> of excellence in research with a world-wide impact in the field of innovative, polymer-based products – </a:t>
            </a:r>
            <a:r>
              <a:rPr lang="cs-CZ" sz="2800" dirty="0" smtClean="0"/>
              <a:t/>
            </a:r>
            <a:br>
              <a:rPr lang="cs-CZ" sz="2800" dirty="0" smtClean="0"/>
            </a:br>
            <a:r>
              <a:rPr lang="en-US" sz="2800" dirty="0" smtClean="0"/>
              <a:t>an </a:t>
            </a:r>
            <a:r>
              <a:rPr lang="en-US" sz="2800" dirty="0"/>
              <a:t>institution aiming at the long-term collaboration </a:t>
            </a:r>
            <a:r>
              <a:rPr lang="cs-CZ" sz="2800" dirty="0" smtClean="0"/>
              <a:t/>
            </a:r>
            <a:br>
              <a:rPr lang="cs-CZ" sz="2800" dirty="0" smtClean="0"/>
            </a:br>
            <a:r>
              <a:rPr lang="en-US" sz="2800" dirty="0" smtClean="0"/>
              <a:t>with </a:t>
            </a:r>
            <a:r>
              <a:rPr lang="en-US" sz="2800" dirty="0"/>
              <a:t>its strategic partners, as well as a research entity </a:t>
            </a:r>
            <a:r>
              <a:rPr lang="cs-CZ" sz="2800" dirty="0" smtClean="0"/>
              <a:t/>
            </a:r>
            <a:br>
              <a:rPr lang="cs-CZ" sz="2800" dirty="0" smtClean="0"/>
            </a:br>
            <a:r>
              <a:rPr lang="en-US" sz="2800" dirty="0" smtClean="0"/>
              <a:t>which </a:t>
            </a:r>
            <a:r>
              <a:rPr lang="en-US" sz="2800" dirty="0"/>
              <a:t>employs motivated and satisfied researchers, fosters </a:t>
            </a:r>
            <a:r>
              <a:rPr lang="cs-CZ" sz="2800" dirty="0" smtClean="0"/>
              <a:t/>
            </a:r>
            <a:br>
              <a:rPr lang="cs-CZ" sz="2800" dirty="0" smtClean="0"/>
            </a:br>
            <a:r>
              <a:rPr lang="en-US" sz="2800" dirty="0" smtClean="0"/>
              <a:t>the </a:t>
            </a:r>
            <a:r>
              <a:rPr lang="en-US" sz="2800" dirty="0"/>
              <a:t>competitiveness of the region and the country, and respects its values with regard to the sustainable development of society</a:t>
            </a:r>
            <a:r>
              <a:rPr lang="cs-CZ" sz="2800" dirty="0"/>
              <a:t>.</a:t>
            </a:r>
            <a:r>
              <a:rPr lang="en-US" sz="2800" dirty="0"/>
              <a:t> </a:t>
            </a:r>
            <a:endParaRPr lang="cs-CZ" sz="2800" dirty="0"/>
          </a:p>
        </p:txBody>
      </p:sp>
      <p:pic>
        <p:nvPicPr>
          <p:cNvPr id="4" name="Obráze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37646" y="426040"/>
            <a:ext cx="5416154" cy="1203731"/>
          </a:xfrm>
          <a:prstGeom prst="rect">
            <a:avLst/>
          </a:prstGeom>
        </p:spPr>
      </p:pic>
      <p:sp>
        <p:nvSpPr>
          <p:cNvPr id="5" name="TextovéPole 4"/>
          <p:cNvSpPr txBox="1"/>
          <p:nvPr/>
        </p:nvSpPr>
        <p:spPr>
          <a:xfrm>
            <a:off x="655745" y="5748601"/>
            <a:ext cx="106980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Project </a:t>
            </a:r>
            <a:r>
              <a:rPr kumimoji="0" lang="cs-CZ" sz="1600" b="0" i="0" u="none" strike="noStrike" kern="1200" cap="none" spc="0" normalizeH="0" baseline="0" noProof="0" dirty="0" err="1" smtClean="0">
                <a:ln>
                  <a:noFill/>
                </a:ln>
                <a:solidFill>
                  <a:srgbClr val="080808"/>
                </a:solidFill>
                <a:effectLst/>
                <a:uLnTx/>
                <a:uFillTx/>
                <a:latin typeface="Segoe UI"/>
                <a:ea typeface="+mn-ea"/>
                <a:cs typeface="+mn-cs"/>
              </a:rPr>
              <a:t>funded</a:t>
            </a: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 </a:t>
            </a:r>
            <a:r>
              <a:rPr kumimoji="0" lang="cs-CZ" sz="1600" b="0" i="0" u="none" strike="noStrike" kern="1200" cap="none" spc="0" normalizeH="0" baseline="0" noProof="0" dirty="0" err="1">
                <a:ln>
                  <a:noFill/>
                </a:ln>
                <a:solidFill>
                  <a:srgbClr val="080808"/>
                </a:solidFill>
                <a:effectLst/>
                <a:uLnTx/>
                <a:uFillTx/>
                <a:latin typeface="Segoe UI"/>
                <a:ea typeface="+mn-ea"/>
                <a:cs typeface="+mn-cs"/>
              </a:rPr>
              <a:t>from</a:t>
            </a:r>
            <a:r>
              <a:rPr kumimoji="0" lang="cs-CZ" sz="1600" b="0" i="0" u="none" strike="noStrike" kern="1200" cap="none" spc="0" normalizeH="0" baseline="0" noProof="0" dirty="0">
                <a:ln>
                  <a:noFill/>
                </a:ln>
                <a:solidFill>
                  <a:srgbClr val="080808"/>
                </a:solidFill>
                <a:effectLst/>
                <a:uLnTx/>
                <a:uFillTx/>
                <a:latin typeface="Segoe UI"/>
                <a:ea typeface="+mn-ea"/>
                <a:cs typeface="+mn-cs"/>
              </a:rPr>
              <a:t> OP </a:t>
            </a: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RDE </a:t>
            </a:r>
            <a:r>
              <a:rPr kumimoji="0" lang="cs-CZ" sz="1600" b="1" i="0" u="none" strike="noStrike" kern="1200" cap="none" spc="0" normalizeH="0" baseline="0" noProof="0" dirty="0" err="1" smtClean="0">
                <a:ln>
                  <a:noFill/>
                </a:ln>
                <a:solidFill>
                  <a:srgbClr val="080808"/>
                </a:solidFill>
                <a:effectLst/>
                <a:uLnTx/>
                <a:uFillTx/>
                <a:latin typeface="Segoe UI"/>
                <a:ea typeface="+mn-ea"/>
                <a:cs typeface="+mn-cs"/>
              </a:rPr>
              <a:t>The</a:t>
            </a:r>
            <a:r>
              <a:rPr kumimoji="0" lang="cs-CZ" sz="1600" b="1" i="0" u="none" strike="noStrike" kern="1200" cap="none" spc="0" normalizeH="0" baseline="0" noProof="0" dirty="0" smtClean="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Development</a:t>
            </a:r>
            <a:r>
              <a:rPr kumimoji="0" lang="cs-CZ" sz="1600" b="1" i="0" u="none" strike="noStrike" kern="1200" cap="none" spc="0" normalizeH="0" baseline="0" noProof="0" dirty="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of</a:t>
            </a:r>
            <a:r>
              <a:rPr kumimoji="0" lang="cs-CZ" sz="1600" b="1" i="0" u="none" strike="noStrike" kern="1200" cap="none" spc="0" normalizeH="0" baseline="0" noProof="0" dirty="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Capacity</a:t>
            </a:r>
            <a:r>
              <a:rPr kumimoji="0" lang="cs-CZ" sz="1600" b="1" i="0" u="none" strike="noStrike" kern="1200" cap="none" spc="0" normalizeH="0" baseline="0" noProof="0" dirty="0">
                <a:ln>
                  <a:noFill/>
                </a:ln>
                <a:solidFill>
                  <a:srgbClr val="080808"/>
                </a:solidFill>
                <a:effectLst/>
                <a:uLnTx/>
                <a:uFillTx/>
                <a:latin typeface="Segoe UI"/>
                <a:ea typeface="+mn-ea"/>
                <a:cs typeface="+mn-cs"/>
              </a:rPr>
              <a:t> for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Research</a:t>
            </a:r>
            <a:r>
              <a:rPr kumimoji="0" lang="cs-CZ" sz="1600" b="1" i="0" u="none" strike="noStrike" kern="1200" cap="none" spc="0" normalizeH="0" baseline="0" noProof="0" dirty="0">
                <a:ln>
                  <a:noFill/>
                </a:ln>
                <a:solidFill>
                  <a:srgbClr val="080808"/>
                </a:solidFill>
                <a:effectLst/>
                <a:uLnTx/>
                <a:uFillTx/>
                <a:latin typeface="Segoe UI"/>
                <a:ea typeface="+mn-ea"/>
                <a:cs typeface="+mn-cs"/>
              </a:rPr>
              <a:t> and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Development</a:t>
            </a:r>
            <a:r>
              <a:rPr kumimoji="0" lang="cs-CZ" sz="1600" b="1" i="0" u="none" strike="noStrike" kern="1200" cap="none" spc="0" normalizeH="0" baseline="0" noProof="0" dirty="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of</a:t>
            </a:r>
            <a:r>
              <a:rPr kumimoji="0" lang="cs-CZ" sz="1600" b="1" i="0" u="none" strike="noStrike" kern="1200" cap="none" spc="0" normalizeH="0" baseline="0" noProof="0" dirty="0">
                <a:ln>
                  <a:noFill/>
                </a:ln>
                <a:solidFill>
                  <a:srgbClr val="080808"/>
                </a:solidFill>
                <a:effectLst/>
                <a:uLnTx/>
                <a:uFillTx/>
                <a:latin typeface="Segoe UI"/>
                <a:ea typeface="+mn-ea"/>
                <a:cs typeface="+mn-cs"/>
              </a:rPr>
              <a:t> TBU in </a:t>
            </a:r>
            <a:r>
              <a:rPr kumimoji="0" lang="cs-CZ" sz="1600" b="1" i="0" u="none" strike="noStrike" kern="1200" cap="none" spc="0" normalizeH="0" baseline="0" noProof="0" dirty="0" smtClean="0">
                <a:ln>
                  <a:noFill/>
                </a:ln>
                <a:solidFill>
                  <a:srgbClr val="080808"/>
                </a:solidFill>
                <a:effectLst/>
                <a:uLnTx/>
                <a:uFillTx/>
                <a:latin typeface="Segoe UI"/>
                <a:ea typeface="+mn-ea"/>
                <a:cs typeface="+mn-cs"/>
              </a:rPr>
              <a:t>Zlín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CZ. 02. 2. 69 / 0.0 / 0.0 / 16_028 / 0006243.</a:t>
            </a:r>
            <a:endParaRPr kumimoji="0" lang="cs-CZ" sz="1600" b="0" i="0" u="none" strike="noStrike" kern="1200" cap="none" spc="0" normalizeH="0" baseline="0" noProof="0" dirty="0">
              <a:ln>
                <a:noFill/>
              </a:ln>
              <a:solidFill>
                <a:srgbClr val="080808"/>
              </a:solidFill>
              <a:effectLst/>
              <a:uLnTx/>
              <a:uFillTx/>
              <a:latin typeface="Segoe UI"/>
              <a:ea typeface="+mn-ea"/>
              <a:cs typeface="+mn-cs"/>
            </a:endParaRPr>
          </a:p>
        </p:txBody>
      </p:sp>
    </p:spTree>
    <p:extLst>
      <p:ext uri="{BB962C8B-B14F-4D97-AF65-F5344CB8AC3E}">
        <p14:creationId xmlns:p14="http://schemas.microsoft.com/office/powerpoint/2010/main" val="4137468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VALUES</a:t>
            </a:r>
            <a:endParaRPr lang="cs-CZ" dirty="0"/>
          </a:p>
        </p:txBody>
      </p:sp>
      <p:pic>
        <p:nvPicPr>
          <p:cNvPr id="4" name="Obráze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37646" y="426040"/>
            <a:ext cx="5416154" cy="1203731"/>
          </a:xfrm>
          <a:prstGeom prst="rect">
            <a:avLst/>
          </a:prstGeom>
        </p:spPr>
      </p:pic>
      <p:sp>
        <p:nvSpPr>
          <p:cNvPr id="5" name="TextovéPole 4"/>
          <p:cNvSpPr txBox="1"/>
          <p:nvPr/>
        </p:nvSpPr>
        <p:spPr>
          <a:xfrm>
            <a:off x="588618" y="6096944"/>
            <a:ext cx="106980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Project </a:t>
            </a:r>
            <a:r>
              <a:rPr kumimoji="0" lang="cs-CZ" sz="1600" b="0" i="0" u="none" strike="noStrike" kern="1200" cap="none" spc="0" normalizeH="0" baseline="0" noProof="0" dirty="0" err="1" smtClean="0">
                <a:ln>
                  <a:noFill/>
                </a:ln>
                <a:solidFill>
                  <a:srgbClr val="080808"/>
                </a:solidFill>
                <a:effectLst/>
                <a:uLnTx/>
                <a:uFillTx/>
                <a:latin typeface="Segoe UI"/>
                <a:ea typeface="+mn-ea"/>
                <a:cs typeface="+mn-cs"/>
              </a:rPr>
              <a:t>funded</a:t>
            </a: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 </a:t>
            </a:r>
            <a:r>
              <a:rPr kumimoji="0" lang="cs-CZ" sz="1600" b="0" i="0" u="none" strike="noStrike" kern="1200" cap="none" spc="0" normalizeH="0" baseline="0" noProof="0" dirty="0" err="1">
                <a:ln>
                  <a:noFill/>
                </a:ln>
                <a:solidFill>
                  <a:srgbClr val="080808"/>
                </a:solidFill>
                <a:effectLst/>
                <a:uLnTx/>
                <a:uFillTx/>
                <a:latin typeface="Segoe UI"/>
                <a:ea typeface="+mn-ea"/>
                <a:cs typeface="+mn-cs"/>
              </a:rPr>
              <a:t>from</a:t>
            </a:r>
            <a:r>
              <a:rPr kumimoji="0" lang="cs-CZ" sz="1600" b="0" i="0" u="none" strike="noStrike" kern="1200" cap="none" spc="0" normalizeH="0" baseline="0" noProof="0" dirty="0">
                <a:ln>
                  <a:noFill/>
                </a:ln>
                <a:solidFill>
                  <a:srgbClr val="080808"/>
                </a:solidFill>
                <a:effectLst/>
                <a:uLnTx/>
                <a:uFillTx/>
                <a:latin typeface="Segoe UI"/>
                <a:ea typeface="+mn-ea"/>
                <a:cs typeface="+mn-cs"/>
              </a:rPr>
              <a:t> OP </a:t>
            </a: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RDE </a:t>
            </a:r>
            <a:r>
              <a:rPr kumimoji="0" lang="cs-CZ" sz="1600" b="1" i="0" u="none" strike="noStrike" kern="1200" cap="none" spc="0" normalizeH="0" baseline="0" noProof="0" dirty="0" err="1" smtClean="0">
                <a:ln>
                  <a:noFill/>
                </a:ln>
                <a:solidFill>
                  <a:srgbClr val="080808"/>
                </a:solidFill>
                <a:effectLst/>
                <a:uLnTx/>
                <a:uFillTx/>
                <a:latin typeface="Segoe UI"/>
                <a:ea typeface="+mn-ea"/>
                <a:cs typeface="+mn-cs"/>
              </a:rPr>
              <a:t>The</a:t>
            </a:r>
            <a:r>
              <a:rPr kumimoji="0" lang="cs-CZ" sz="1600" b="1" i="0" u="none" strike="noStrike" kern="1200" cap="none" spc="0" normalizeH="0" baseline="0" noProof="0" dirty="0" smtClean="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Development</a:t>
            </a:r>
            <a:r>
              <a:rPr kumimoji="0" lang="cs-CZ" sz="1600" b="1" i="0" u="none" strike="noStrike" kern="1200" cap="none" spc="0" normalizeH="0" baseline="0" noProof="0" dirty="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of</a:t>
            </a:r>
            <a:r>
              <a:rPr kumimoji="0" lang="cs-CZ" sz="1600" b="1" i="0" u="none" strike="noStrike" kern="1200" cap="none" spc="0" normalizeH="0" baseline="0" noProof="0" dirty="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Capacity</a:t>
            </a:r>
            <a:r>
              <a:rPr kumimoji="0" lang="cs-CZ" sz="1600" b="1" i="0" u="none" strike="noStrike" kern="1200" cap="none" spc="0" normalizeH="0" baseline="0" noProof="0" dirty="0">
                <a:ln>
                  <a:noFill/>
                </a:ln>
                <a:solidFill>
                  <a:srgbClr val="080808"/>
                </a:solidFill>
                <a:effectLst/>
                <a:uLnTx/>
                <a:uFillTx/>
                <a:latin typeface="Segoe UI"/>
                <a:ea typeface="+mn-ea"/>
                <a:cs typeface="+mn-cs"/>
              </a:rPr>
              <a:t> for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Research</a:t>
            </a:r>
            <a:r>
              <a:rPr kumimoji="0" lang="cs-CZ" sz="1600" b="1" i="0" u="none" strike="noStrike" kern="1200" cap="none" spc="0" normalizeH="0" baseline="0" noProof="0" dirty="0">
                <a:ln>
                  <a:noFill/>
                </a:ln>
                <a:solidFill>
                  <a:srgbClr val="080808"/>
                </a:solidFill>
                <a:effectLst/>
                <a:uLnTx/>
                <a:uFillTx/>
                <a:latin typeface="Segoe UI"/>
                <a:ea typeface="+mn-ea"/>
                <a:cs typeface="+mn-cs"/>
              </a:rPr>
              <a:t> and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Development</a:t>
            </a:r>
            <a:r>
              <a:rPr kumimoji="0" lang="cs-CZ" sz="1600" b="1" i="0" u="none" strike="noStrike" kern="1200" cap="none" spc="0" normalizeH="0" baseline="0" noProof="0" dirty="0">
                <a:ln>
                  <a:noFill/>
                </a:ln>
                <a:solidFill>
                  <a:srgbClr val="080808"/>
                </a:solidFill>
                <a:effectLst/>
                <a:uLnTx/>
                <a:uFillTx/>
                <a:latin typeface="Segoe UI"/>
                <a:ea typeface="+mn-ea"/>
                <a:cs typeface="+mn-cs"/>
              </a:rPr>
              <a:t> </a:t>
            </a:r>
            <a:r>
              <a:rPr kumimoji="0" lang="cs-CZ" sz="1600" b="1" i="0" u="none" strike="noStrike" kern="1200" cap="none" spc="0" normalizeH="0" baseline="0" noProof="0" dirty="0" err="1">
                <a:ln>
                  <a:noFill/>
                </a:ln>
                <a:solidFill>
                  <a:srgbClr val="080808"/>
                </a:solidFill>
                <a:effectLst/>
                <a:uLnTx/>
                <a:uFillTx/>
                <a:latin typeface="Segoe UI"/>
                <a:ea typeface="+mn-ea"/>
                <a:cs typeface="+mn-cs"/>
              </a:rPr>
              <a:t>of</a:t>
            </a:r>
            <a:r>
              <a:rPr kumimoji="0" lang="cs-CZ" sz="1600" b="1" i="0" u="none" strike="noStrike" kern="1200" cap="none" spc="0" normalizeH="0" baseline="0" noProof="0" dirty="0">
                <a:ln>
                  <a:noFill/>
                </a:ln>
                <a:solidFill>
                  <a:srgbClr val="080808"/>
                </a:solidFill>
                <a:effectLst/>
                <a:uLnTx/>
                <a:uFillTx/>
                <a:latin typeface="Segoe UI"/>
                <a:ea typeface="+mn-ea"/>
                <a:cs typeface="+mn-cs"/>
              </a:rPr>
              <a:t> TBU in </a:t>
            </a:r>
            <a:r>
              <a:rPr kumimoji="0" lang="cs-CZ" sz="1600" b="1" i="0" u="none" strike="noStrike" kern="1200" cap="none" spc="0" normalizeH="0" baseline="0" noProof="0" dirty="0" smtClean="0">
                <a:ln>
                  <a:noFill/>
                </a:ln>
                <a:solidFill>
                  <a:srgbClr val="080808"/>
                </a:solidFill>
                <a:effectLst/>
                <a:uLnTx/>
                <a:uFillTx/>
                <a:latin typeface="Segoe UI"/>
                <a:ea typeface="+mn-ea"/>
                <a:cs typeface="+mn-cs"/>
              </a:rPr>
              <a:t>Zlín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smtClean="0">
                <a:ln>
                  <a:noFill/>
                </a:ln>
                <a:solidFill>
                  <a:srgbClr val="080808"/>
                </a:solidFill>
                <a:effectLst/>
                <a:uLnTx/>
                <a:uFillTx/>
                <a:latin typeface="Segoe UI"/>
                <a:ea typeface="+mn-ea"/>
                <a:cs typeface="+mn-cs"/>
              </a:rPr>
              <a:t>CZ. 02. 2. 69 / 0.0 / 0.0 / 16_028 / 0006243.</a:t>
            </a:r>
            <a:endParaRPr kumimoji="0" lang="cs-CZ" sz="1600" b="0" i="0" u="none" strike="noStrike" kern="1200" cap="none" spc="0" normalizeH="0" baseline="0" noProof="0" dirty="0">
              <a:ln>
                <a:noFill/>
              </a:ln>
              <a:solidFill>
                <a:srgbClr val="080808"/>
              </a:solidFill>
              <a:effectLst/>
              <a:uLnTx/>
              <a:uFillTx/>
              <a:latin typeface="Segoe UI"/>
              <a:ea typeface="+mn-ea"/>
              <a:cs typeface="+mn-cs"/>
            </a:endParaRPr>
          </a:p>
        </p:txBody>
      </p:sp>
      <p:sp>
        <p:nvSpPr>
          <p:cNvPr id="10" name="Zástupný symbol pro obsah 2"/>
          <p:cNvSpPr txBox="1">
            <a:spLocks/>
          </p:cNvSpPr>
          <p:nvPr/>
        </p:nvSpPr>
        <p:spPr>
          <a:xfrm>
            <a:off x="6184142" y="1695913"/>
            <a:ext cx="4537787" cy="4351338"/>
          </a:xfrm>
          <a:prstGeom prst="rect">
            <a:avLst/>
          </a:prstGeom>
        </p:spPr>
        <p:txBody>
          <a:bodyPr vert="horz" lIns="91440" tIns="45720" rIns="91440" bIns="45720" rtlCol="0">
            <a:normAutofit fontScale="92500"/>
          </a:bodyPr>
          <a:lstStyle>
            <a:lvl1pPr marL="357188" indent="-357188" algn="l" defTabSz="914400" rtl="0" eaLnBrk="1" latinLnBrk="0" hangingPunct="1">
              <a:lnSpc>
                <a:spcPct val="100000"/>
              </a:lnSpc>
              <a:spcBef>
                <a:spcPts val="1000"/>
              </a:spcBef>
              <a:buFontTx/>
              <a:buBlip>
                <a:blip r:embed="rId3"/>
              </a:buBlip>
              <a:defRPr sz="2800" kern="1200">
                <a:solidFill>
                  <a:srgbClr val="080808"/>
                </a:solidFill>
                <a:latin typeface="+mn-lt"/>
                <a:ea typeface="+mn-ea"/>
                <a:cs typeface="+mn-cs"/>
              </a:defRPr>
            </a:lvl1pPr>
            <a:lvl2pPr marL="806450" indent="-349250" algn="l" defTabSz="914400" rtl="0" eaLnBrk="1" latinLnBrk="0" hangingPunct="1">
              <a:lnSpc>
                <a:spcPct val="100000"/>
              </a:lnSpc>
              <a:spcBef>
                <a:spcPts val="500"/>
              </a:spcBef>
              <a:buFontTx/>
              <a:buBlip>
                <a:blip r:embed="rId3"/>
              </a:buBlip>
              <a:defRPr sz="2400" kern="1200">
                <a:solidFill>
                  <a:srgbClr val="080808"/>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080808"/>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080808"/>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08080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rgbClr val="080808"/>
                </a:solidFill>
                <a:effectLst/>
                <a:uLnTx/>
                <a:uFillTx/>
                <a:latin typeface="Segoe UI"/>
                <a:ea typeface="+mn-ea"/>
                <a:cs typeface="+mn-cs"/>
              </a:rPr>
              <a:t>diversity</a:t>
            </a:r>
            <a:endParaRPr kumimoji="0" lang="cs-CZ" sz="2800" b="0" i="0" u="none" strike="noStrike" kern="1200" cap="none" spc="0" normalizeH="0" baseline="0" noProof="0" dirty="0" smtClean="0">
              <a:ln>
                <a:noFill/>
              </a:ln>
              <a:solidFill>
                <a:srgbClr val="080808"/>
              </a:solidFill>
              <a:effectLst/>
              <a:uLnTx/>
              <a:uFillTx/>
              <a:latin typeface="Segoe UI"/>
              <a:ea typeface="+mn-ea"/>
              <a:cs typeface="+mn-cs"/>
            </a:endParaRPr>
          </a:p>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rgbClr val="080808"/>
                </a:solidFill>
                <a:effectLst/>
                <a:uLnTx/>
                <a:uFillTx/>
                <a:latin typeface="Segoe UI"/>
                <a:ea typeface="+mn-ea"/>
                <a:cs typeface="+mn-cs"/>
              </a:rPr>
              <a:t>professional responsibility </a:t>
            </a:r>
            <a:endParaRPr kumimoji="0" lang="cs-CZ" sz="2800" b="0" i="0" u="none" strike="noStrike" kern="1200" cap="none" spc="0" normalizeH="0" baseline="0" noProof="0" dirty="0" smtClean="0">
              <a:ln>
                <a:noFill/>
              </a:ln>
              <a:solidFill>
                <a:srgbClr val="080808"/>
              </a:solidFill>
              <a:effectLst/>
              <a:uLnTx/>
              <a:uFillTx/>
              <a:latin typeface="Segoe UI"/>
              <a:ea typeface="+mn-ea"/>
              <a:cs typeface="+mn-cs"/>
            </a:endParaRPr>
          </a:p>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rgbClr val="080808"/>
                </a:solidFill>
                <a:effectLst/>
                <a:uLnTx/>
                <a:uFillTx/>
                <a:latin typeface="Segoe UI"/>
                <a:ea typeface="+mn-ea"/>
                <a:cs typeface="+mn-cs"/>
              </a:rPr>
              <a:t>career development </a:t>
            </a:r>
            <a:endParaRPr kumimoji="0" lang="cs-CZ" sz="2800" b="0" i="0" u="none" strike="noStrike" kern="1200" cap="none" spc="0" normalizeH="0" baseline="0" noProof="0" dirty="0" smtClean="0">
              <a:ln>
                <a:noFill/>
              </a:ln>
              <a:solidFill>
                <a:srgbClr val="080808"/>
              </a:solidFill>
              <a:effectLst/>
              <a:uLnTx/>
              <a:uFillTx/>
              <a:latin typeface="Segoe UI"/>
              <a:ea typeface="+mn-ea"/>
              <a:cs typeface="+mn-cs"/>
            </a:endParaRPr>
          </a:p>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rgbClr val="080808"/>
                </a:solidFill>
                <a:effectLst/>
                <a:uLnTx/>
                <a:uFillTx/>
                <a:latin typeface="Segoe UI"/>
                <a:ea typeface="+mn-ea"/>
                <a:cs typeface="+mn-cs"/>
              </a:rPr>
              <a:t>flexibility</a:t>
            </a:r>
            <a:endParaRPr kumimoji="0" lang="cs-CZ" sz="2800" b="0" i="0" u="none" strike="noStrike" kern="1200" cap="none" spc="0" normalizeH="0" baseline="0" noProof="0" dirty="0" smtClean="0">
              <a:ln>
                <a:noFill/>
              </a:ln>
              <a:solidFill>
                <a:srgbClr val="080808"/>
              </a:solidFill>
              <a:effectLst/>
              <a:uLnTx/>
              <a:uFillTx/>
              <a:latin typeface="Segoe UI"/>
              <a:ea typeface="+mn-ea"/>
              <a:cs typeface="+mn-cs"/>
            </a:endParaRPr>
          </a:p>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rgbClr val="080808"/>
                </a:solidFill>
                <a:effectLst/>
                <a:uLnTx/>
                <a:uFillTx/>
                <a:latin typeface="Segoe UI"/>
                <a:ea typeface="+mn-ea"/>
                <a:cs typeface="+mn-cs"/>
              </a:rPr>
              <a:t>mobility</a:t>
            </a:r>
            <a:endParaRPr kumimoji="0" lang="cs-CZ" sz="2800" b="0" i="0" u="none" strike="noStrike" kern="1200" cap="none" spc="0" normalizeH="0" baseline="0" noProof="0" dirty="0" smtClean="0">
              <a:ln>
                <a:noFill/>
              </a:ln>
              <a:solidFill>
                <a:srgbClr val="080808"/>
              </a:solidFill>
              <a:effectLst/>
              <a:uLnTx/>
              <a:uFillTx/>
              <a:latin typeface="Segoe UI"/>
              <a:ea typeface="+mn-ea"/>
              <a:cs typeface="+mn-cs"/>
            </a:endParaRPr>
          </a:p>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rgbClr val="080808"/>
                </a:solidFill>
                <a:effectLst/>
                <a:uLnTx/>
                <a:uFillTx/>
                <a:latin typeface="Segoe UI"/>
                <a:ea typeface="+mn-ea"/>
                <a:cs typeface="+mn-cs"/>
              </a:rPr>
              <a:t>fair play</a:t>
            </a:r>
            <a:endParaRPr kumimoji="0" lang="cs-CZ" sz="2800" b="0" i="0" u="none" strike="noStrike" kern="1200" cap="none" spc="0" normalizeH="0" baseline="0" noProof="0" dirty="0" smtClean="0">
              <a:ln>
                <a:noFill/>
              </a:ln>
              <a:solidFill>
                <a:srgbClr val="080808"/>
              </a:solidFill>
              <a:effectLst/>
              <a:uLnTx/>
              <a:uFillTx/>
              <a:latin typeface="Segoe UI"/>
              <a:ea typeface="+mn-ea"/>
              <a:cs typeface="+mn-cs"/>
            </a:endParaRPr>
          </a:p>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rgbClr val="080808"/>
                </a:solidFill>
                <a:effectLst/>
                <a:uLnTx/>
                <a:uFillTx/>
                <a:latin typeface="Segoe UI"/>
                <a:ea typeface="+mn-ea"/>
                <a:cs typeface="+mn-cs"/>
              </a:rPr>
              <a:t>work/life balance</a:t>
            </a:r>
            <a:endParaRPr kumimoji="0" lang="cs-CZ" sz="2800" b="0" i="0" u="none" strike="noStrike" kern="1200" cap="none" spc="0" normalizeH="0" baseline="0" noProof="0" dirty="0" smtClean="0">
              <a:ln>
                <a:noFill/>
              </a:ln>
              <a:solidFill>
                <a:srgbClr val="080808"/>
              </a:solidFill>
              <a:effectLst/>
              <a:uLnTx/>
              <a:uFillTx/>
              <a:latin typeface="Segoe UI"/>
              <a:ea typeface="+mn-ea"/>
              <a:cs typeface="+mn-cs"/>
            </a:endParaRPr>
          </a:p>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rgbClr val="080808"/>
                </a:solidFill>
                <a:effectLst/>
                <a:uLnTx/>
                <a:uFillTx/>
                <a:latin typeface="Segoe UI"/>
                <a:ea typeface="+mn-ea"/>
                <a:cs typeface="+mn-cs"/>
              </a:rPr>
              <a:t>social responsibility</a:t>
            </a:r>
            <a:endParaRPr kumimoji="0" lang="cs-CZ" sz="2800" b="0" i="0" u="none" strike="noStrike" kern="1200" cap="none" spc="0" normalizeH="0" baseline="0" noProof="0" dirty="0">
              <a:ln>
                <a:noFill/>
              </a:ln>
              <a:solidFill>
                <a:srgbClr val="080808"/>
              </a:solidFill>
              <a:effectLst/>
              <a:uLnTx/>
              <a:uFillTx/>
              <a:latin typeface="Segoe UI"/>
              <a:ea typeface="+mn-ea"/>
              <a:cs typeface="+mn-cs"/>
            </a:endParaRPr>
          </a:p>
        </p:txBody>
      </p:sp>
      <p:sp>
        <p:nvSpPr>
          <p:cNvPr id="11" name="Zástupný symbol pro obsah 2"/>
          <p:cNvSpPr txBox="1">
            <a:spLocks/>
          </p:cNvSpPr>
          <p:nvPr/>
        </p:nvSpPr>
        <p:spPr>
          <a:xfrm>
            <a:off x="1014485" y="1697181"/>
            <a:ext cx="4193242" cy="4351338"/>
          </a:xfrm>
          <a:prstGeom prst="rect">
            <a:avLst/>
          </a:prstGeom>
        </p:spPr>
        <p:txBody>
          <a:bodyPr vert="horz" lIns="91440" tIns="45720" rIns="91440" bIns="45720" rtlCol="0">
            <a:noAutofit/>
          </a:bodyPr>
          <a:lstStyle>
            <a:lvl1pPr marL="357188" indent="-357188" algn="l" defTabSz="914400" rtl="0" eaLnBrk="1" latinLnBrk="0" hangingPunct="1">
              <a:lnSpc>
                <a:spcPct val="100000"/>
              </a:lnSpc>
              <a:spcBef>
                <a:spcPts val="1000"/>
              </a:spcBef>
              <a:buFontTx/>
              <a:buBlip>
                <a:blip r:embed="rId3"/>
              </a:buBlip>
              <a:defRPr sz="2800" kern="1200">
                <a:solidFill>
                  <a:srgbClr val="080808"/>
                </a:solidFill>
                <a:latin typeface="+mn-lt"/>
                <a:ea typeface="+mn-ea"/>
                <a:cs typeface="+mn-cs"/>
              </a:defRPr>
            </a:lvl1pPr>
            <a:lvl2pPr marL="806450" indent="-349250" algn="l" defTabSz="914400" rtl="0" eaLnBrk="1" latinLnBrk="0" hangingPunct="1">
              <a:lnSpc>
                <a:spcPct val="100000"/>
              </a:lnSpc>
              <a:spcBef>
                <a:spcPts val="500"/>
              </a:spcBef>
              <a:buFontTx/>
              <a:buBlip>
                <a:blip r:embed="rId3"/>
              </a:buBlip>
              <a:defRPr sz="2400" kern="1200">
                <a:solidFill>
                  <a:srgbClr val="080808"/>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080808"/>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080808"/>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08080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cs-CZ" sz="2600" b="0" i="0" u="none" strike="noStrike" kern="1200" cap="none" spc="0" normalizeH="0" baseline="0" noProof="0" dirty="0" smtClean="0">
                <a:ln>
                  <a:noFill/>
                </a:ln>
                <a:solidFill>
                  <a:srgbClr val="080808"/>
                </a:solidFill>
                <a:effectLst/>
                <a:uLnTx/>
                <a:uFillTx/>
                <a:latin typeface="Segoe UI"/>
                <a:ea typeface="+mn-ea"/>
                <a:cs typeface="+mn-cs"/>
              </a:rPr>
              <a:t>excellence</a:t>
            </a:r>
          </a:p>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cs-CZ" sz="2600" b="0" i="0" u="none" strike="noStrike" kern="1200" cap="none" spc="0" normalizeH="0" baseline="0" noProof="0" dirty="0" err="1" smtClean="0">
                <a:ln>
                  <a:noFill/>
                </a:ln>
                <a:solidFill>
                  <a:srgbClr val="080808"/>
                </a:solidFill>
                <a:effectLst/>
                <a:uLnTx/>
                <a:uFillTx/>
                <a:latin typeface="Segoe UI"/>
                <a:ea typeface="+mn-ea"/>
                <a:cs typeface="+mn-cs"/>
              </a:rPr>
              <a:t>creativeness</a:t>
            </a:r>
            <a:r>
              <a:rPr kumimoji="0" lang="en-US" sz="2600" b="0" i="0" u="none" strike="noStrike" kern="1200" cap="none" spc="0" normalizeH="0" baseline="0" noProof="0" dirty="0" smtClean="0">
                <a:ln>
                  <a:noFill/>
                </a:ln>
                <a:solidFill>
                  <a:srgbClr val="080808"/>
                </a:solidFill>
                <a:effectLst/>
                <a:uLnTx/>
                <a:uFillTx/>
                <a:latin typeface="Segoe UI"/>
                <a:ea typeface="+mn-ea"/>
                <a:cs typeface="+mn-cs"/>
              </a:rPr>
              <a:t> </a:t>
            </a:r>
            <a:endParaRPr kumimoji="0" lang="cs-CZ" sz="2600" b="0" i="0" u="none" strike="noStrike" kern="1200" cap="none" spc="0" normalizeH="0" baseline="0" noProof="0" dirty="0" smtClean="0">
              <a:ln>
                <a:noFill/>
              </a:ln>
              <a:solidFill>
                <a:srgbClr val="080808"/>
              </a:solidFill>
              <a:effectLst/>
              <a:uLnTx/>
              <a:uFillTx/>
              <a:latin typeface="Segoe UI"/>
              <a:ea typeface="+mn-ea"/>
              <a:cs typeface="+mn-cs"/>
            </a:endParaRPr>
          </a:p>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cs-CZ" sz="2600" b="0" i="0" u="none" strike="noStrike" kern="1200" cap="none" spc="0" normalizeH="0" baseline="0" noProof="0" dirty="0" err="1" smtClean="0">
                <a:ln>
                  <a:noFill/>
                </a:ln>
                <a:solidFill>
                  <a:srgbClr val="080808"/>
                </a:solidFill>
                <a:effectLst/>
                <a:uLnTx/>
                <a:uFillTx/>
                <a:latin typeface="Segoe UI"/>
                <a:ea typeface="+mn-ea"/>
                <a:cs typeface="+mn-cs"/>
              </a:rPr>
              <a:t>innovation</a:t>
            </a:r>
            <a:r>
              <a:rPr kumimoji="0" lang="en-US" sz="2600" b="0" i="0" u="none" strike="noStrike" kern="1200" cap="none" spc="0" normalizeH="0" baseline="0" noProof="0" dirty="0" smtClean="0">
                <a:ln>
                  <a:noFill/>
                </a:ln>
                <a:solidFill>
                  <a:srgbClr val="080808"/>
                </a:solidFill>
                <a:effectLst/>
                <a:uLnTx/>
                <a:uFillTx/>
                <a:latin typeface="Segoe UI"/>
                <a:ea typeface="+mn-ea"/>
                <a:cs typeface="+mn-cs"/>
              </a:rPr>
              <a:t> </a:t>
            </a:r>
            <a:endParaRPr kumimoji="0" lang="cs-CZ" sz="2600" b="0" i="0" u="none" strike="noStrike" kern="1200" cap="none" spc="0" normalizeH="0" baseline="0" noProof="0" dirty="0" smtClean="0">
              <a:ln>
                <a:noFill/>
              </a:ln>
              <a:solidFill>
                <a:srgbClr val="080808"/>
              </a:solidFill>
              <a:effectLst/>
              <a:uLnTx/>
              <a:uFillTx/>
              <a:latin typeface="Segoe UI"/>
              <a:ea typeface="+mn-ea"/>
              <a:cs typeface="+mn-cs"/>
            </a:endParaRPr>
          </a:p>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cs-CZ" sz="2600" b="0" i="0" u="none" strike="noStrike" kern="1200" cap="none" spc="0" normalizeH="0" baseline="0" noProof="0" dirty="0" err="1" smtClean="0">
                <a:ln>
                  <a:noFill/>
                </a:ln>
                <a:solidFill>
                  <a:srgbClr val="080808"/>
                </a:solidFill>
                <a:effectLst/>
                <a:uLnTx/>
                <a:uFillTx/>
                <a:latin typeface="Segoe UI"/>
                <a:ea typeface="+mn-ea"/>
                <a:cs typeface="+mn-cs"/>
              </a:rPr>
              <a:t>efficiency</a:t>
            </a:r>
            <a:endParaRPr kumimoji="0" lang="cs-CZ" sz="2600" b="0" i="0" u="none" strike="noStrike" kern="1200" cap="none" spc="0" normalizeH="0" baseline="0" noProof="0" dirty="0" smtClean="0">
              <a:ln>
                <a:noFill/>
              </a:ln>
              <a:solidFill>
                <a:srgbClr val="080808"/>
              </a:solidFill>
              <a:effectLst/>
              <a:uLnTx/>
              <a:uFillTx/>
              <a:latin typeface="Segoe UI"/>
              <a:ea typeface="+mn-ea"/>
              <a:cs typeface="+mn-cs"/>
            </a:endParaRPr>
          </a:p>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cs-CZ" sz="2600" b="0" i="0" u="none" strike="noStrike" kern="1200" cap="none" spc="0" normalizeH="0" baseline="0" noProof="0" dirty="0" err="1" smtClean="0">
                <a:ln>
                  <a:noFill/>
                </a:ln>
                <a:solidFill>
                  <a:srgbClr val="080808"/>
                </a:solidFill>
                <a:effectLst/>
                <a:uLnTx/>
                <a:uFillTx/>
                <a:latin typeface="Segoe UI"/>
                <a:ea typeface="+mn-ea"/>
                <a:cs typeface="+mn-cs"/>
              </a:rPr>
              <a:t>transparency</a:t>
            </a:r>
            <a:endParaRPr kumimoji="0" lang="cs-CZ" sz="2600" b="0" i="0" u="none" strike="noStrike" kern="1200" cap="none" spc="0" normalizeH="0" baseline="0" noProof="0" dirty="0" smtClean="0">
              <a:ln>
                <a:noFill/>
              </a:ln>
              <a:solidFill>
                <a:srgbClr val="080808"/>
              </a:solidFill>
              <a:effectLst/>
              <a:uLnTx/>
              <a:uFillTx/>
              <a:latin typeface="Segoe UI"/>
              <a:ea typeface="+mn-ea"/>
              <a:cs typeface="+mn-cs"/>
            </a:endParaRPr>
          </a:p>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cs-CZ" sz="2600" b="0" i="0" u="none" strike="noStrike" kern="1200" cap="none" spc="0" normalizeH="0" baseline="0" noProof="0" dirty="0" err="1" smtClean="0">
                <a:ln>
                  <a:noFill/>
                </a:ln>
                <a:solidFill>
                  <a:srgbClr val="080808"/>
                </a:solidFill>
                <a:effectLst/>
                <a:uLnTx/>
                <a:uFillTx/>
                <a:latin typeface="Segoe UI"/>
                <a:ea typeface="+mn-ea"/>
                <a:cs typeface="+mn-cs"/>
              </a:rPr>
              <a:t>openness</a:t>
            </a:r>
            <a:endParaRPr kumimoji="0" lang="cs-CZ" sz="2600" b="0" i="0" u="none" strike="noStrike" kern="1200" cap="none" spc="0" normalizeH="0" baseline="0" noProof="0" dirty="0" smtClean="0">
              <a:ln>
                <a:noFill/>
              </a:ln>
              <a:solidFill>
                <a:srgbClr val="080808"/>
              </a:solidFill>
              <a:effectLst/>
              <a:uLnTx/>
              <a:uFillTx/>
              <a:latin typeface="Segoe UI"/>
              <a:ea typeface="+mn-ea"/>
              <a:cs typeface="+mn-cs"/>
            </a:endParaRPr>
          </a:p>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cs-CZ" sz="2600" b="0" i="0" u="none" strike="noStrike" kern="1200" cap="none" spc="0" normalizeH="0" baseline="0" noProof="0" dirty="0" err="1">
                <a:ln>
                  <a:noFill/>
                </a:ln>
                <a:solidFill>
                  <a:srgbClr val="080808"/>
                </a:solidFill>
                <a:effectLst/>
                <a:uLnTx/>
                <a:uFillTx/>
                <a:latin typeface="Segoe UI"/>
                <a:ea typeface="+mn-ea"/>
                <a:cs typeface="+mn-cs"/>
              </a:rPr>
              <a:t>f</a:t>
            </a:r>
            <a:r>
              <a:rPr kumimoji="0" lang="cs-CZ" sz="2600" b="0" i="0" u="none" strike="noStrike" kern="1200" cap="none" spc="0" normalizeH="0" baseline="0" noProof="0" dirty="0" err="1" smtClean="0">
                <a:ln>
                  <a:noFill/>
                </a:ln>
                <a:solidFill>
                  <a:srgbClr val="080808"/>
                </a:solidFill>
                <a:effectLst/>
                <a:uLnTx/>
                <a:uFillTx/>
                <a:latin typeface="Segoe UI"/>
                <a:ea typeface="+mn-ea"/>
                <a:cs typeface="+mn-cs"/>
              </a:rPr>
              <a:t>reedom</a:t>
            </a:r>
            <a:r>
              <a:rPr kumimoji="0" lang="cs-CZ" sz="2600" b="0" i="0" u="none" strike="noStrike" kern="1200" cap="none" spc="0" normalizeH="0" baseline="0" noProof="0" dirty="0" smtClean="0">
                <a:ln>
                  <a:noFill/>
                </a:ln>
                <a:solidFill>
                  <a:srgbClr val="080808"/>
                </a:solidFill>
                <a:effectLst/>
                <a:uLnTx/>
                <a:uFillTx/>
                <a:latin typeface="Segoe UI"/>
                <a:ea typeface="+mn-ea"/>
                <a:cs typeface="+mn-cs"/>
              </a:rPr>
              <a:t> </a:t>
            </a:r>
            <a:r>
              <a:rPr kumimoji="0" lang="cs-CZ" sz="2600" b="0" i="0" u="none" strike="noStrike" kern="1200" cap="none" spc="0" normalizeH="0" baseline="0" noProof="0" dirty="0" err="1" smtClean="0">
                <a:ln>
                  <a:noFill/>
                </a:ln>
                <a:solidFill>
                  <a:srgbClr val="080808"/>
                </a:solidFill>
                <a:effectLst/>
                <a:uLnTx/>
                <a:uFillTx/>
                <a:latin typeface="Segoe UI"/>
                <a:ea typeface="+mn-ea"/>
                <a:cs typeface="+mn-cs"/>
              </a:rPr>
              <a:t>of</a:t>
            </a:r>
            <a:r>
              <a:rPr kumimoji="0" lang="cs-CZ" sz="2600" b="0" i="0" u="none" strike="noStrike" kern="1200" cap="none" spc="0" normalizeH="0" baseline="0" noProof="0" dirty="0" smtClean="0">
                <a:ln>
                  <a:noFill/>
                </a:ln>
                <a:solidFill>
                  <a:srgbClr val="080808"/>
                </a:solidFill>
                <a:effectLst/>
                <a:uLnTx/>
                <a:uFillTx/>
                <a:latin typeface="Segoe UI"/>
                <a:ea typeface="+mn-ea"/>
                <a:cs typeface="+mn-cs"/>
              </a:rPr>
              <a:t> </a:t>
            </a:r>
            <a:r>
              <a:rPr kumimoji="0" lang="cs-CZ" sz="2600" b="0" i="0" u="none" strike="noStrike" kern="1200" cap="none" spc="0" normalizeH="0" baseline="0" noProof="0" dirty="0" err="1" smtClean="0">
                <a:ln>
                  <a:noFill/>
                </a:ln>
                <a:solidFill>
                  <a:srgbClr val="080808"/>
                </a:solidFill>
                <a:effectLst/>
                <a:uLnTx/>
                <a:uFillTx/>
                <a:latin typeface="Segoe UI"/>
                <a:ea typeface="+mn-ea"/>
                <a:cs typeface="+mn-cs"/>
              </a:rPr>
              <a:t>research</a:t>
            </a:r>
            <a:endParaRPr kumimoji="0" lang="cs-CZ" sz="2600" b="0" i="0" u="none" strike="noStrike" kern="1200" cap="none" spc="0" normalizeH="0" baseline="0" noProof="0" dirty="0" smtClean="0">
              <a:ln>
                <a:noFill/>
              </a:ln>
              <a:solidFill>
                <a:srgbClr val="080808"/>
              </a:solidFill>
              <a:effectLst/>
              <a:uLnTx/>
              <a:uFillTx/>
              <a:latin typeface="Segoe UI"/>
              <a:ea typeface="+mn-ea"/>
              <a:cs typeface="+mn-cs"/>
            </a:endParaRPr>
          </a:p>
          <a:p>
            <a:pPr marL="357188"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cs-CZ" sz="2600" b="0" i="0" u="none" strike="noStrike" kern="1200" cap="none" spc="0" normalizeH="0" baseline="0" noProof="0" dirty="0" err="1">
                <a:ln>
                  <a:noFill/>
                </a:ln>
                <a:solidFill>
                  <a:srgbClr val="080808"/>
                </a:solidFill>
                <a:effectLst/>
                <a:uLnTx/>
                <a:uFillTx/>
                <a:latin typeface="Segoe UI"/>
                <a:ea typeface="+mn-ea"/>
                <a:cs typeface="+mn-cs"/>
              </a:rPr>
              <a:t>e</a:t>
            </a:r>
            <a:r>
              <a:rPr kumimoji="0" lang="cs-CZ" sz="2600" b="0" i="0" u="none" strike="noStrike" kern="1200" cap="none" spc="0" normalizeH="0" baseline="0" noProof="0" dirty="0" err="1" smtClean="0">
                <a:ln>
                  <a:noFill/>
                </a:ln>
                <a:solidFill>
                  <a:srgbClr val="080808"/>
                </a:solidFill>
                <a:effectLst/>
                <a:uLnTx/>
                <a:uFillTx/>
                <a:latin typeface="Segoe UI"/>
                <a:ea typeface="+mn-ea"/>
                <a:cs typeface="+mn-cs"/>
              </a:rPr>
              <a:t>qual</a:t>
            </a:r>
            <a:r>
              <a:rPr kumimoji="0" lang="cs-CZ" sz="2600" b="0" i="0" u="none" strike="noStrike" kern="1200" cap="none" spc="0" normalizeH="0" baseline="0" noProof="0" dirty="0" smtClean="0">
                <a:ln>
                  <a:noFill/>
                </a:ln>
                <a:solidFill>
                  <a:srgbClr val="080808"/>
                </a:solidFill>
                <a:effectLst/>
                <a:uLnTx/>
                <a:uFillTx/>
                <a:latin typeface="Segoe UI"/>
                <a:ea typeface="+mn-ea"/>
                <a:cs typeface="+mn-cs"/>
              </a:rPr>
              <a:t> </a:t>
            </a:r>
            <a:r>
              <a:rPr kumimoji="0" lang="cs-CZ" sz="2600" b="0" i="0" u="none" strike="noStrike" kern="1200" cap="none" spc="0" normalizeH="0" baseline="0" noProof="0" dirty="0" err="1" smtClean="0">
                <a:ln>
                  <a:noFill/>
                </a:ln>
                <a:solidFill>
                  <a:srgbClr val="080808"/>
                </a:solidFill>
                <a:effectLst/>
                <a:uLnTx/>
                <a:uFillTx/>
                <a:latin typeface="Segoe UI"/>
                <a:ea typeface="+mn-ea"/>
                <a:cs typeface="+mn-cs"/>
              </a:rPr>
              <a:t>opportunities</a:t>
            </a:r>
            <a:endParaRPr kumimoji="0" lang="cs-CZ" sz="2600" b="0" i="0" u="none" strike="noStrike" kern="1200" cap="none" spc="0" normalizeH="0" baseline="0" noProof="0" dirty="0">
              <a:ln>
                <a:noFill/>
              </a:ln>
              <a:solidFill>
                <a:srgbClr val="080808"/>
              </a:solidFill>
              <a:effectLst/>
              <a:uLnTx/>
              <a:uFillTx/>
              <a:latin typeface="Segoe UI"/>
              <a:ea typeface="+mn-ea"/>
              <a:cs typeface="+mn-cs"/>
            </a:endParaRPr>
          </a:p>
        </p:txBody>
      </p:sp>
    </p:spTree>
    <p:extLst>
      <p:ext uri="{BB962C8B-B14F-4D97-AF65-F5344CB8AC3E}">
        <p14:creationId xmlns:p14="http://schemas.microsoft.com/office/powerpoint/2010/main" val="4210325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9" name="Obdélník 8"/>
          <p:cNvSpPr/>
          <p:nvPr/>
        </p:nvSpPr>
        <p:spPr>
          <a:xfrm>
            <a:off x="0" y="2766219"/>
            <a:ext cx="12192000" cy="13255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Nadpis 1"/>
          <p:cNvSpPr txBox="1">
            <a:spLocks/>
          </p:cNvSpPr>
          <p:nvPr/>
        </p:nvSpPr>
        <p:spPr>
          <a:xfrm>
            <a:off x="0" y="2766219"/>
            <a:ext cx="121920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5400" b="1" i="0" u="none" strike="noStrike" kern="1200" cap="none" spc="0" normalizeH="0" baseline="0" noProof="0" dirty="0" smtClean="0">
                <a:ln>
                  <a:noFill/>
                </a:ln>
                <a:solidFill>
                  <a:srgbClr val="E7E6E6">
                    <a:lumMod val="10000"/>
                  </a:srgbClr>
                </a:solidFill>
                <a:effectLst/>
                <a:uLnTx/>
                <a:uFillTx/>
                <a:latin typeface="Segoe UI Black"/>
                <a:ea typeface="+mj-ea"/>
                <a:cs typeface="+mj-cs"/>
              </a:rPr>
              <a:t>CODE OF ETHICS </a:t>
            </a:r>
            <a:endParaRPr kumimoji="0" lang="cs-CZ" sz="5400" b="1" i="0" u="none" strike="noStrike" kern="1200" cap="none" spc="0" normalizeH="0" baseline="0" noProof="0" dirty="0">
              <a:ln>
                <a:noFill/>
              </a:ln>
              <a:solidFill>
                <a:srgbClr val="E7E6E6">
                  <a:lumMod val="10000"/>
                </a:srgbClr>
              </a:solidFill>
              <a:effectLst/>
              <a:uLnTx/>
              <a:uFillTx/>
              <a:latin typeface="Segoe UI Black"/>
              <a:ea typeface="+mj-ea"/>
              <a:cs typeface="+mj-cs"/>
            </a:endParaRPr>
          </a:p>
        </p:txBody>
      </p:sp>
    </p:spTree>
    <p:extLst>
      <p:ext uri="{BB962C8B-B14F-4D97-AF65-F5344CB8AC3E}">
        <p14:creationId xmlns:p14="http://schemas.microsoft.com/office/powerpoint/2010/main" val="777371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PRINCIPLES OF R&amp;D ACTIVITIES</a:t>
            </a:r>
            <a:endParaRPr lang="cs-CZ" dirty="0"/>
          </a:p>
        </p:txBody>
      </p:sp>
      <p:sp>
        <p:nvSpPr>
          <p:cNvPr id="5" name="Zástupný symbol pro obsah 4"/>
          <p:cNvSpPr>
            <a:spLocks noGrp="1"/>
          </p:cNvSpPr>
          <p:nvPr>
            <p:ph idx="1"/>
          </p:nvPr>
        </p:nvSpPr>
        <p:spPr>
          <a:xfrm>
            <a:off x="1014484" y="1690688"/>
            <a:ext cx="9853813" cy="4351338"/>
          </a:xfrm>
        </p:spPr>
        <p:txBody>
          <a:bodyPr>
            <a:normAutofit fontScale="92500" lnSpcReduction="10000"/>
          </a:bodyPr>
          <a:lstStyle/>
          <a:p>
            <a:pPr algn="just">
              <a:spcAft>
                <a:spcPts val="500"/>
              </a:spcAft>
            </a:pPr>
            <a:r>
              <a:rPr lang="en-US" sz="2600" dirty="0"/>
              <a:t>Members of UNI’s scientific and academic staff (“staff members</a:t>
            </a:r>
            <a:r>
              <a:rPr lang="en-US" sz="2600" dirty="0" smtClean="0"/>
              <a:t>”</a:t>
            </a:r>
            <a:r>
              <a:rPr lang="en-US" dirty="0" smtClean="0"/>
              <a:t>)</a:t>
            </a:r>
            <a:r>
              <a:rPr lang="cs-CZ" dirty="0" smtClean="0"/>
              <a:t>:</a:t>
            </a:r>
          </a:p>
          <a:p>
            <a:pPr lvl="1" algn="just">
              <a:spcAft>
                <a:spcPts val="500"/>
              </a:spcAft>
              <a:buFont typeface="Arial" panose="020B0604020202020204" pitchFamily="34" charset="0"/>
              <a:buChar char="•"/>
            </a:pPr>
            <a:r>
              <a:rPr lang="en-US" sz="2400" dirty="0"/>
              <a:t>Freely carry out research activities to increase the level of knowledge for the benefit of society and in line with the TBU and UNI </a:t>
            </a:r>
            <a:r>
              <a:rPr lang="en-US" sz="2400" dirty="0" smtClean="0"/>
              <a:t>strategies</a:t>
            </a:r>
            <a:r>
              <a:rPr lang="cs-CZ" sz="2400" dirty="0"/>
              <a:t>.</a:t>
            </a:r>
            <a:endParaRPr lang="cs-CZ" sz="2400" dirty="0" smtClean="0"/>
          </a:p>
          <a:p>
            <a:pPr lvl="1" algn="just">
              <a:spcAft>
                <a:spcPts val="500"/>
              </a:spcAft>
              <a:buFont typeface="Arial" panose="020B0604020202020204" pitchFamily="34" charset="0"/>
              <a:buChar char="•"/>
            </a:pPr>
            <a:r>
              <a:rPr lang="en-US" sz="2400" dirty="0"/>
              <a:t>Make the results of their research and development activities </a:t>
            </a:r>
            <a:r>
              <a:rPr lang="en-US" sz="2400" dirty="0" smtClean="0"/>
              <a:t>available</a:t>
            </a:r>
            <a:r>
              <a:rPr lang="cs-CZ" sz="2400" dirty="0" smtClean="0"/>
              <a:t>.</a:t>
            </a:r>
          </a:p>
          <a:p>
            <a:pPr lvl="1" algn="just">
              <a:spcAft>
                <a:spcPts val="500"/>
              </a:spcAft>
              <a:buFont typeface="Arial" panose="020B0604020202020204" pitchFamily="34" charset="0"/>
              <a:buChar char="•"/>
            </a:pPr>
            <a:r>
              <a:rPr lang="en-US" sz="2400" dirty="0"/>
              <a:t>Take responsibility for the quality and reliability of the results of their R&amp;D activities and are obliged to avoid any and all kinds of </a:t>
            </a:r>
            <a:r>
              <a:rPr lang="en-US" sz="2400" dirty="0" smtClean="0"/>
              <a:t>plagiarism</a:t>
            </a:r>
            <a:r>
              <a:rPr lang="cs-CZ" sz="2400" dirty="0"/>
              <a:t>.</a:t>
            </a:r>
            <a:endParaRPr lang="cs-CZ" sz="2400" dirty="0" smtClean="0"/>
          </a:p>
          <a:p>
            <a:pPr lvl="1" algn="just">
              <a:spcAft>
                <a:spcPts val="500"/>
              </a:spcAft>
              <a:buFont typeface="Arial" panose="020B0604020202020204" pitchFamily="34" charset="0"/>
              <a:buChar char="•"/>
            </a:pPr>
            <a:r>
              <a:rPr lang="en-US" sz="2400" dirty="0"/>
              <a:t>Promote teamwork and respect the principles of publication </a:t>
            </a:r>
            <a:r>
              <a:rPr lang="en-US" sz="2400" dirty="0" smtClean="0"/>
              <a:t>ethics</a:t>
            </a:r>
            <a:r>
              <a:rPr lang="cs-CZ" sz="2400" dirty="0"/>
              <a:t>.</a:t>
            </a:r>
            <a:endParaRPr lang="cs-CZ" sz="2400" dirty="0" smtClean="0"/>
          </a:p>
          <a:p>
            <a:pPr lvl="1" algn="just">
              <a:spcAft>
                <a:spcPts val="500"/>
              </a:spcAft>
              <a:buFont typeface="Arial" panose="020B0604020202020204" pitchFamily="34" charset="0"/>
              <a:buChar char="•"/>
            </a:pPr>
            <a:r>
              <a:rPr lang="en-US" sz="2400" dirty="0"/>
              <a:t>Pro-actively prevent conflicts in conducting research and development </a:t>
            </a:r>
            <a:r>
              <a:rPr lang="en-US" sz="2400" dirty="0" smtClean="0"/>
              <a:t>activities</a:t>
            </a:r>
            <a:r>
              <a:rPr lang="cs-CZ" sz="2400" dirty="0"/>
              <a:t>.</a:t>
            </a:r>
            <a:endParaRPr lang="cs-CZ" sz="2400" dirty="0" smtClean="0"/>
          </a:p>
          <a:p>
            <a:pPr lvl="1" algn="just">
              <a:spcAft>
                <a:spcPts val="500"/>
              </a:spcAft>
              <a:buFont typeface="Arial" panose="020B0604020202020204" pitchFamily="34" charset="0"/>
              <a:buChar char="•"/>
            </a:pPr>
            <a:r>
              <a:rPr lang="en-US" sz="2400" dirty="0"/>
              <a:t>Provide personal examples of pursuing general ethical principles in R&amp;D activities, especially where students are </a:t>
            </a:r>
            <a:r>
              <a:rPr lang="en-US" sz="2400" dirty="0" smtClean="0"/>
              <a:t>involved</a:t>
            </a:r>
            <a:r>
              <a:rPr lang="cs-CZ" sz="2400" dirty="0" smtClean="0"/>
              <a:t>.</a:t>
            </a:r>
          </a:p>
          <a:p>
            <a:pPr lvl="1" algn="just"/>
            <a:endParaRPr lang="cs-CZ" dirty="0"/>
          </a:p>
        </p:txBody>
      </p:sp>
    </p:spTree>
    <p:extLst>
      <p:ext uri="{BB962C8B-B14F-4D97-AF65-F5344CB8AC3E}">
        <p14:creationId xmlns:p14="http://schemas.microsoft.com/office/powerpoint/2010/main" val="56814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PRINCIPLES OF R&amp;D ACTIVITIES</a:t>
            </a:r>
          </a:p>
        </p:txBody>
      </p:sp>
      <p:sp>
        <p:nvSpPr>
          <p:cNvPr id="3" name="Zástupný symbol pro obsah 2"/>
          <p:cNvSpPr>
            <a:spLocks noGrp="1"/>
          </p:cNvSpPr>
          <p:nvPr>
            <p:ph idx="1"/>
          </p:nvPr>
        </p:nvSpPr>
        <p:spPr>
          <a:xfrm>
            <a:off x="1014485" y="1690688"/>
            <a:ext cx="9984442" cy="4351338"/>
          </a:xfrm>
        </p:spPr>
        <p:txBody>
          <a:bodyPr>
            <a:normAutofit fontScale="77500" lnSpcReduction="20000"/>
          </a:bodyPr>
          <a:lstStyle/>
          <a:p>
            <a:pPr algn="just">
              <a:spcAft>
                <a:spcPts val="500"/>
              </a:spcAft>
            </a:pPr>
            <a:r>
              <a:rPr lang="en-US" sz="3100" dirty="0" smtClean="0"/>
              <a:t>In connection with their own research and development activities, staff members shall</a:t>
            </a:r>
            <a:r>
              <a:rPr lang="cs-CZ" sz="3100" dirty="0" smtClean="0"/>
              <a:t> </a:t>
            </a:r>
            <a:r>
              <a:rPr lang="en-US" sz="3100" dirty="0" smtClean="0"/>
              <a:t>accept their personal accountability for</a:t>
            </a:r>
            <a:r>
              <a:rPr lang="cs-CZ" sz="3100" dirty="0" smtClean="0"/>
              <a:t>:</a:t>
            </a:r>
            <a:endParaRPr lang="en-US" sz="3100" dirty="0" smtClean="0"/>
          </a:p>
          <a:p>
            <a:pPr lvl="1" algn="just">
              <a:spcAft>
                <a:spcPts val="500"/>
              </a:spcAft>
              <a:buFont typeface="Arial" panose="020B0604020202020204" pitchFamily="34" charset="0"/>
              <a:buChar char="•"/>
            </a:pPr>
            <a:r>
              <a:rPr lang="en-US" dirty="0" smtClean="0"/>
              <a:t>Non-bias in R&amp;D activities and adequacy of choice of research methodologies</a:t>
            </a:r>
            <a:r>
              <a:rPr lang="cs-CZ" dirty="0"/>
              <a:t>.</a:t>
            </a:r>
            <a:endParaRPr lang="cs-CZ" dirty="0" smtClean="0"/>
          </a:p>
          <a:p>
            <a:pPr lvl="1" algn="just">
              <a:spcAft>
                <a:spcPts val="500"/>
              </a:spcAft>
              <a:buFont typeface="Arial" panose="020B0604020202020204" pitchFamily="34" charset="0"/>
              <a:buChar char="•"/>
            </a:pPr>
            <a:r>
              <a:rPr lang="en-US" dirty="0" smtClean="0"/>
              <a:t>Reproducibility of the R&amp;D results and the correctness of processes for further processing of such results, including ensuring that data is archived in accordance with applicable TBU internal rules and standards</a:t>
            </a:r>
            <a:r>
              <a:rPr lang="cs-CZ" dirty="0"/>
              <a:t>.</a:t>
            </a:r>
            <a:endParaRPr lang="cs-CZ" dirty="0" smtClean="0"/>
          </a:p>
          <a:p>
            <a:pPr lvl="1" algn="just">
              <a:spcAft>
                <a:spcPts val="500"/>
              </a:spcAft>
              <a:buFont typeface="Arial" panose="020B0604020202020204" pitchFamily="34" charset="0"/>
              <a:buChar char="•"/>
            </a:pPr>
            <a:r>
              <a:rPr lang="en-US" dirty="0" smtClean="0"/>
              <a:t>Correctness of the interpretation of the results of research and development, whether the staff member’s own results or results of other researchers</a:t>
            </a:r>
            <a:r>
              <a:rPr lang="cs-CZ" dirty="0"/>
              <a:t>.</a:t>
            </a:r>
            <a:endParaRPr lang="cs-CZ" dirty="0" smtClean="0"/>
          </a:p>
          <a:p>
            <a:pPr lvl="1" algn="just">
              <a:spcAft>
                <a:spcPts val="500"/>
              </a:spcAft>
              <a:buFont typeface="Arial" panose="020B0604020202020204" pitchFamily="34" charset="0"/>
              <a:buChar char="•"/>
            </a:pPr>
            <a:r>
              <a:rPr lang="en-US" dirty="0" smtClean="0"/>
              <a:t>Effective use of funds and human resources</a:t>
            </a:r>
            <a:r>
              <a:rPr lang="cs-CZ" dirty="0"/>
              <a:t>.</a:t>
            </a:r>
            <a:endParaRPr lang="cs-CZ" dirty="0" smtClean="0"/>
          </a:p>
          <a:p>
            <a:pPr lvl="1" algn="just">
              <a:spcAft>
                <a:spcPts val="500"/>
              </a:spcAft>
              <a:buFont typeface="Arial" panose="020B0604020202020204" pitchFamily="34" charset="0"/>
              <a:buChar char="•"/>
            </a:pPr>
            <a:r>
              <a:rPr lang="en-US" dirty="0" smtClean="0"/>
              <a:t>Implementation of ethically sound research and compliance with internationally recognized standards in this regard.</a:t>
            </a:r>
            <a:endParaRPr lang="cs-CZ" dirty="0"/>
          </a:p>
        </p:txBody>
      </p:sp>
    </p:spTree>
    <p:extLst>
      <p:ext uri="{BB962C8B-B14F-4D97-AF65-F5344CB8AC3E}">
        <p14:creationId xmlns:p14="http://schemas.microsoft.com/office/powerpoint/2010/main" val="377390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CPS prezentace">
      <a:dk1>
        <a:srgbClr val="46505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3AEAB"/>
      </a:hlink>
      <a:folHlink>
        <a:srgbClr val="009592"/>
      </a:folHlink>
    </a:clrScheme>
    <a:fontScheme name="CPS prezentace">
      <a:majorFont>
        <a:latin typeface="Segoe UI Black"/>
        <a:ea typeface=""/>
        <a:cs typeface=""/>
      </a:majorFont>
      <a:minorFont>
        <a:latin typeface="Segoe UI"/>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71E405EC4611B41A5429461278B647C" ma:contentTypeVersion="2" ma:contentTypeDescription="Vytvoří nový dokument" ma:contentTypeScope="" ma:versionID="266de76e30931afbd90f94dc6a65a8c4">
  <xsd:schema xmlns:xsd="http://www.w3.org/2001/XMLSchema" xmlns:xs="http://www.w3.org/2001/XMLSchema" xmlns:p="http://schemas.microsoft.com/office/2006/metadata/properties" xmlns:ns2="8d78d048-9e5c-4c8a-92e8-b178e05e2052" targetNamespace="http://schemas.microsoft.com/office/2006/metadata/properties" ma:root="true" ma:fieldsID="00004e00adee2520b738fc75c7b95de0" ns2:_="">
    <xsd:import namespace="8d78d048-9e5c-4c8a-92e8-b178e05e205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8d048-9e5c-4c8a-92e8-b178e05e2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7C290D-4D46-4008-A6FA-6DC275375C5F}"/>
</file>

<file path=customXml/itemProps2.xml><?xml version="1.0" encoding="utf-8"?>
<ds:datastoreItem xmlns:ds="http://schemas.openxmlformats.org/officeDocument/2006/customXml" ds:itemID="{3E758457-46A7-466F-B231-E8739BE6BAB4}"/>
</file>

<file path=customXml/itemProps3.xml><?xml version="1.0" encoding="utf-8"?>
<ds:datastoreItem xmlns:ds="http://schemas.openxmlformats.org/officeDocument/2006/customXml" ds:itemID="{6A21D2C3-3E2F-4DD8-9C83-6585DEEC0F4F}"/>
</file>

<file path=docProps/app.xml><?xml version="1.0" encoding="utf-8"?>
<Properties xmlns="http://schemas.openxmlformats.org/officeDocument/2006/extended-properties" xmlns:vt="http://schemas.openxmlformats.org/officeDocument/2006/docPropsVTypes">
  <TotalTime>9326</TotalTime>
  <Words>2268</Words>
  <Application>Microsoft Office PowerPoint</Application>
  <PresentationFormat>Širokoúhlá obrazovka</PresentationFormat>
  <Paragraphs>377</Paragraphs>
  <Slides>48</Slides>
  <Notes>0</Notes>
  <HiddenSlides>1</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48</vt:i4>
      </vt:variant>
    </vt:vector>
  </HeadingPairs>
  <TitlesOfParts>
    <vt:vector size="58" baseType="lpstr">
      <vt:lpstr>Arial</vt:lpstr>
      <vt:lpstr>Arial Black</vt:lpstr>
      <vt:lpstr>Arial Narrow</vt:lpstr>
      <vt:lpstr>Calibri</vt:lpstr>
      <vt:lpstr>Segoe UI</vt:lpstr>
      <vt:lpstr>Segoe UI Black</vt:lpstr>
      <vt:lpstr>Segoe UI Emoji</vt:lpstr>
      <vt:lpstr>Segoe UI Light</vt:lpstr>
      <vt:lpstr>Times New Roman</vt:lpstr>
      <vt:lpstr>Motiv Office</vt:lpstr>
      <vt:lpstr>CENTRE OF POLYMER SYSTEMS</vt:lpstr>
      <vt:lpstr>CONTENT</vt:lpstr>
      <vt:lpstr>Prezentace aplikace PowerPoint</vt:lpstr>
      <vt:lpstr>MISSION</vt:lpstr>
      <vt:lpstr>VISION</vt:lpstr>
      <vt:lpstr>VALUES</vt:lpstr>
      <vt:lpstr>Prezentace aplikace PowerPoint</vt:lpstr>
      <vt:lpstr>PRINCIPLES OF R&amp;D ACTIVITIES</vt:lpstr>
      <vt:lpstr>PRINCIPLES OF R&amp;D ACTIVITIES</vt:lpstr>
      <vt:lpstr>PRINCIPLES OF R&amp;D ACTIVITIES</vt:lpstr>
      <vt:lpstr>PRINCIPLES OF R&amp;D ACTIVITIES</vt:lpstr>
      <vt:lpstr>PRINCIPLES OF R&amp;D ACTIVITIES</vt:lpstr>
      <vt:lpstr>PRINCIPLES OF R&amp;D ACTIVITIES</vt:lpstr>
      <vt:lpstr>CENTRE OF POLYMER SYSTEMS</vt:lpstr>
      <vt:lpstr>RESEARCH PROGRAMMES (until June 30, 2020)</vt:lpstr>
      <vt:lpstr>RESEARCH DIRECTIONS   (since July 1, 2020)</vt:lpstr>
      <vt:lpstr>NUMBER OF CPS EMPLOYEES 2017–2020</vt:lpstr>
      <vt:lpstr>CPS STAFF 2017–2020</vt:lpstr>
      <vt:lpstr>CPS STAFF STRUCTURE</vt:lpstr>
      <vt:lpstr>CAREER ADVANCEMENT</vt:lpstr>
      <vt:lpstr>CAREER EVALUATION CRITERIA</vt:lpstr>
      <vt:lpstr>MINIMUM CRITERIA  FOR CAREER RE-EVALUATION</vt:lpstr>
      <vt:lpstr>FUNDING</vt:lpstr>
      <vt:lpstr>TOTAL BUDGET 2018 – 2020 </vt:lpstr>
      <vt:lpstr>Prezentace aplikace PowerPoint</vt:lpstr>
      <vt:lpstr>EXTERNAL PROJECTS IN 2020</vt:lpstr>
      <vt:lpstr>„CENTRE OF POLYMER SYSTEMS PLUS“ </vt:lpstr>
      <vt:lpstr>EXTERNAL PROJECTS IN 2020 </vt:lpstr>
      <vt:lpstr>INTERNAL GRANT AGENCY PROJECTS IN 2020 (SUPPORTED BY MEYS)</vt:lpstr>
      <vt:lpstr>PUBLICATION OUTPUTS IN WOS</vt:lpstr>
      <vt:lpstr>PUBLICATION OUTPUTS IN WOS</vt:lpstr>
      <vt:lpstr>NUMBER OF ARTICLES IN WOS</vt:lpstr>
      <vt:lpstr>QUALITY OF PUBLISHED ARTICLES IN 2020</vt:lpstr>
      <vt:lpstr>Prezentace aplikace PowerPoint</vt:lpstr>
      <vt:lpstr>PHD STUDY PROGRAMMES</vt:lpstr>
      <vt:lpstr>NUMBER OF DOCTORAL STUDENTS  IN 2020</vt:lpstr>
      <vt:lpstr>PHD GRADUATES</vt:lpstr>
      <vt:lpstr>STUDENTS FROM OTHER FACULTIES  IN CPS</vt:lpstr>
      <vt:lpstr>Prezentace aplikace PowerPoint</vt:lpstr>
      <vt:lpstr>CONTRACTED RESEARCH</vt:lpstr>
      <vt:lpstr>SELECTED COMMERCIAL PARTNERS</vt:lpstr>
      <vt:lpstr>Prezentace aplikace PowerPoint</vt:lpstr>
      <vt:lpstr>CPS THIRD ROLE</vt:lpstr>
      <vt:lpstr>Prezentace aplikace PowerPoint</vt:lpstr>
      <vt:lpstr>PLANS FOR 2021 – OP RDE PROJECTS</vt:lpstr>
      <vt:lpstr>PLANS FOR 2021 – R&amp;D PROJECTS</vt:lpstr>
      <vt:lpstr>Prezentace aplikace PowerPoint</vt:lpstr>
      <vt:lpstr>Prezentace aplikace PowerPoint</vt:lpstr>
    </vt:vector>
  </TitlesOfParts>
  <Company>UTB Zlín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OF POLYMER SYSTEMS</dc:title>
  <dc:creator>Světlana Hrabinová</dc:creator>
  <cp:lastModifiedBy>Vladimír Sedlařík</cp:lastModifiedBy>
  <cp:revision>381</cp:revision>
  <cp:lastPrinted>2019-11-06T10:23:12Z</cp:lastPrinted>
  <dcterms:created xsi:type="dcterms:W3CDTF">2019-02-07T16:33:11Z</dcterms:created>
  <dcterms:modified xsi:type="dcterms:W3CDTF">2020-12-16T05:18:36Z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0x010100E71E405EC4611B41A5429461278B647C</vt:lpwstr>
  </property>
</Properties>
</file>