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27"/>
  </p:notesMasterIdLst>
  <p:handoutMasterIdLst>
    <p:handoutMasterId r:id="rId28"/>
  </p:handoutMasterIdLst>
  <p:sldIdLst>
    <p:sldId id="256" r:id="rId5"/>
    <p:sldId id="317" r:id="rId6"/>
    <p:sldId id="319" r:id="rId7"/>
    <p:sldId id="326" r:id="rId8"/>
    <p:sldId id="321" r:id="rId9"/>
    <p:sldId id="318" r:id="rId10"/>
    <p:sldId id="320" r:id="rId11"/>
    <p:sldId id="322" r:id="rId12"/>
    <p:sldId id="263" r:id="rId13"/>
    <p:sldId id="303" r:id="rId14"/>
    <p:sldId id="306" r:id="rId15"/>
    <p:sldId id="268" r:id="rId16"/>
    <p:sldId id="281" r:id="rId17"/>
    <p:sldId id="282" r:id="rId18"/>
    <p:sldId id="283" r:id="rId19"/>
    <p:sldId id="284" r:id="rId20"/>
    <p:sldId id="285" r:id="rId21"/>
    <p:sldId id="323" r:id="rId22"/>
    <p:sldId id="325" r:id="rId23"/>
    <p:sldId id="324" r:id="rId24"/>
    <p:sldId id="327" r:id="rId25"/>
    <p:sldId id="262" r:id="rId26"/>
  </p:sldIdLst>
  <p:sldSz cx="12192000" cy="6858000"/>
  <p:notesSz cx="6797675" cy="9926638"/>
  <p:embeddedFontLst>
    <p:embeddedFont>
      <p:font typeface="Source Sans Pro Bold" panose="020B0604020202020204" charset="-18"/>
      <p:bold r:id="rId29"/>
    </p:embeddedFont>
    <p:embeddedFont>
      <p:font typeface="Source sans Pro" panose="020B0604020202020204" charset="-18"/>
      <p:regular r:id="rId30"/>
      <p:bold r:id="rId31"/>
      <p:italic r:id="rId32"/>
      <p:boldItalic r:id="rId33"/>
    </p:embeddedFont>
    <p:embeddedFont>
      <p:font typeface="Berlin CE" panose="02000503040000020004" pitchFamily="2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A95C28"/>
    <a:srgbClr val="642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pejrova\Desktop\Ivanka%20C&#381;V\OP%20VVV_CPS_18\Dotazn&#237;kov&#233;%20&#353;et&#345;en&#237;\J&#225;%20-%20vyhodnocen&#237;\Grafy%20moj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pejrova\Desktop\Ivanka%20C&#381;V\OP%20VVV_CPS_18\Dotazn&#237;kov&#233;%20&#353;et&#345;en&#237;\J&#225;%20-%20vyhodnocen&#237;\Grafy%20moj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pejrova\Desktop\Ivanka%20C&#381;V\OP%20VVV_CPS_18\Dotazn&#237;kov&#233;%20&#353;et&#345;en&#237;\J&#225;%20-%20vyhodnocen&#237;\Grafy%20moj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pejrova\Desktop\Ivanka%20C&#381;V\OP%20VVV_CPS_18\Dotazn&#237;kov&#233;%20&#353;et&#345;en&#237;\J&#225;%20-%20vyhodnocen&#237;\Grafy%20moj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pejrova\Desktop\Ivanka%20C&#381;V\OP%20VVV_CPS_18\Dotazn&#237;kov&#233;%20&#353;et&#345;en&#237;\J&#225;%20-%20vyhodnocen&#237;\Grafy%20moj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pejrova\Desktop\Ivanka%20C&#381;V\OP%20VVV_CPS_18\Dotazn&#237;kov&#233;%20&#353;et&#345;en&#237;\J&#225;%20-%20vyhodnocen&#237;\Grafy%20moj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Pohlaví (CPS)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17-4A4D-8FD1-4DA99D4A5AC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17-4A4D-8FD1-4DA99D4A5A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data_VP_M!$B$25:$B$26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data_VP_M!$C$25:$C$26</c:f>
              <c:numCache>
                <c:formatCode>General</c:formatCode>
                <c:ptCount val="2"/>
                <c:pt idx="0">
                  <c:v>65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17-4A4D-8FD1-4DA99D4A5A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Věk (CPS)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2F-465E-A80C-99B55158A71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2F-465E-A80C-99B55158A71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2F-465E-A80C-99B55158A71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2F-465E-A80C-99B55158A71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2F-465E-A80C-99B55158A71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2F-465E-A80C-99B55158A7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data_VP_M!$D$25:$D$30</c:f>
              <c:strCache>
                <c:ptCount val="6"/>
                <c:pt idx="0">
                  <c:v>do 30 let</c:v>
                </c:pt>
                <c:pt idx="1">
                  <c:v>31-35 let</c:v>
                </c:pt>
                <c:pt idx="2">
                  <c:v>36-45 let</c:v>
                </c:pt>
                <c:pt idx="3">
                  <c:v>46-55 let</c:v>
                </c:pt>
                <c:pt idx="4">
                  <c:v>56-65 let</c:v>
                </c:pt>
                <c:pt idx="5">
                  <c:v>nad 66 let</c:v>
                </c:pt>
              </c:strCache>
            </c:strRef>
          </c:cat>
          <c:val>
            <c:numRef>
              <c:f>data_VP_M!$E$25:$E$30</c:f>
              <c:numCache>
                <c:formatCode>General</c:formatCode>
                <c:ptCount val="6"/>
                <c:pt idx="0">
                  <c:v>34</c:v>
                </c:pt>
                <c:pt idx="1">
                  <c:v>24</c:v>
                </c:pt>
                <c:pt idx="2">
                  <c:v>26</c:v>
                </c:pt>
                <c:pt idx="3">
                  <c:v>7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2F-465E-A80C-99B55158A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Češi vs. cizinci (CPS)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AB-4F12-A29E-248F3BEA63C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AB-4F12-A29E-248F3BEA63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data_VP_M!$J$25:$J$26</c:f>
              <c:strCache>
                <c:ptCount val="2"/>
                <c:pt idx="0">
                  <c:v>Češi</c:v>
                </c:pt>
                <c:pt idx="1">
                  <c:v>cizinci</c:v>
                </c:pt>
              </c:strCache>
            </c:strRef>
          </c:cat>
          <c:val>
            <c:numRef>
              <c:f>data_VP_M!$K$25:$K$26</c:f>
              <c:numCache>
                <c:formatCode>General</c:formatCode>
                <c:ptCount val="2"/>
                <c:pt idx="0">
                  <c:v>76</c:v>
                </c:pt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AB-4F12-A29E-248F3BEA63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u="none" strike="noStrike" baseline="0">
                <a:effectLst/>
              </a:rPr>
              <a:t>A. Etické a profesionální aspekty (VP vs. M)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data_grafy_VP_M_komp!$B$4</c:f>
              <c:strCache>
                <c:ptCount val="1"/>
                <c:pt idx="0">
                  <c:v>Výzkumní pracovníci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data_grafy_VP_M_komp!$C$3:$M$3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data_grafy_VP_M_komp!$C$4:$M$4</c:f>
              <c:numCache>
                <c:formatCode>0.00</c:formatCode>
                <c:ptCount val="11"/>
                <c:pt idx="0">
                  <c:v>1.7362637362637363</c:v>
                </c:pt>
                <c:pt idx="1">
                  <c:v>1.5384615384615385</c:v>
                </c:pt>
                <c:pt idx="2">
                  <c:v>1.8131868131868132</c:v>
                </c:pt>
                <c:pt idx="3">
                  <c:v>2.098901098901099</c:v>
                </c:pt>
                <c:pt idx="4">
                  <c:v>1.8681318681318682</c:v>
                </c:pt>
                <c:pt idx="5">
                  <c:v>1.7252747252747254</c:v>
                </c:pt>
                <c:pt idx="6">
                  <c:v>1.8021978021978022</c:v>
                </c:pt>
                <c:pt idx="7">
                  <c:v>1.8021978021978022</c:v>
                </c:pt>
                <c:pt idx="8">
                  <c:v>2.2197802197802199</c:v>
                </c:pt>
                <c:pt idx="9">
                  <c:v>1.3956043956043955</c:v>
                </c:pt>
                <c:pt idx="10">
                  <c:v>2.4395604395604398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94-4519-8B8D-332F949DB1CA}"/>
            </c:ext>
          </c:extLst>
        </c:ser>
        <c:ser>
          <c:idx val="1"/>
          <c:order val="1"/>
          <c:tx>
            <c:strRef>
              <c:f>data_grafy_VP_M_komp!$B$5</c:f>
              <c:strCache>
                <c:ptCount val="1"/>
                <c:pt idx="0">
                  <c:v>Management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data_grafy_VP_M_komp!$C$3:$M$3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data_grafy_VP_M_komp!$C$5:$M$5</c:f>
              <c:numCache>
                <c:formatCode>0.00</c:formatCode>
                <c:ptCount val="11"/>
                <c:pt idx="0">
                  <c:v>1.8333333333333333</c:v>
                </c:pt>
                <c:pt idx="1">
                  <c:v>1.5</c:v>
                </c:pt>
                <c:pt idx="2">
                  <c:v>1.8333333333333333</c:v>
                </c:pt>
                <c:pt idx="3">
                  <c:v>1.8333333333333333</c:v>
                </c:pt>
                <c:pt idx="4">
                  <c:v>2.1666666666666665</c:v>
                </c:pt>
                <c:pt idx="5">
                  <c:v>1.6666666666666667</c:v>
                </c:pt>
                <c:pt idx="6">
                  <c:v>1.3333333333333333</c:v>
                </c:pt>
                <c:pt idx="7">
                  <c:v>1.8333333333333333</c:v>
                </c:pt>
                <c:pt idx="8">
                  <c:v>2.1666666666666665</c:v>
                </c:pt>
                <c:pt idx="9">
                  <c:v>1</c:v>
                </c:pt>
                <c:pt idx="10">
                  <c:v>2.6666666666666665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94-4519-8B8D-332F949DB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75616"/>
        <c:axId val="94177536"/>
      </c:barChart>
      <c:catAx>
        <c:axId val="9417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Principy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177536"/>
        <c:crosses val="autoZero"/>
        <c:auto val="1"/>
        <c:lblAlgn val="ctr"/>
        <c:lblOffset val="100"/>
        <c:noMultiLvlLbl val="0"/>
      </c:catAx>
      <c:valAx>
        <c:axId val="9417753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Hodnocení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17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u="none" strike="noStrike" baseline="0">
                <a:effectLst/>
              </a:rPr>
              <a:t>B. Nábor pracovníků (VP vs. M)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data_grafy_VP_M_komp!$N$4</c:f>
              <c:strCache>
                <c:ptCount val="1"/>
                <c:pt idx="0">
                  <c:v>Výzkumní pracovníci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data_grafy_VP_M_komp!$O$3:$X$3</c:f>
              <c:numCache>
                <c:formatCode>General</c:formatCode>
                <c:ptCount val="10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</c:numCache>
            </c:numRef>
          </c:cat>
          <c:val>
            <c:numRef>
              <c:f>data_grafy_VP_M_komp!$O$4:$X$4</c:f>
              <c:numCache>
                <c:formatCode>0.00</c:formatCode>
                <c:ptCount val="10"/>
                <c:pt idx="0">
                  <c:v>2.087912087912088</c:v>
                </c:pt>
                <c:pt idx="1">
                  <c:v>2.2747252747252746</c:v>
                </c:pt>
                <c:pt idx="2">
                  <c:v>2.2857142857142856</c:v>
                </c:pt>
                <c:pt idx="3">
                  <c:v>2.4395604395604398</c:v>
                </c:pt>
                <c:pt idx="4">
                  <c:v>2.1758241758241756</c:v>
                </c:pt>
                <c:pt idx="5">
                  <c:v>1.9890109890109891</c:v>
                </c:pt>
                <c:pt idx="6">
                  <c:v>1.8901098901098901</c:v>
                </c:pt>
                <c:pt idx="7">
                  <c:v>2</c:v>
                </c:pt>
                <c:pt idx="8">
                  <c:v>1.7582417582417582</c:v>
                </c:pt>
                <c:pt idx="9">
                  <c:v>2.087912087912088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03-4434-8666-7F2FBE2E092B}"/>
            </c:ext>
          </c:extLst>
        </c:ser>
        <c:ser>
          <c:idx val="1"/>
          <c:order val="1"/>
          <c:tx>
            <c:strRef>
              <c:f>data_grafy_VP_M_komp!$N$5</c:f>
              <c:strCache>
                <c:ptCount val="1"/>
                <c:pt idx="0">
                  <c:v>Management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data_grafy_VP_M_komp!$O$3:$X$3</c:f>
              <c:numCache>
                <c:formatCode>General</c:formatCode>
                <c:ptCount val="10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</c:numCache>
            </c:numRef>
          </c:cat>
          <c:val>
            <c:numRef>
              <c:f>data_grafy_VP_M_komp!$O$5:$X$5</c:f>
              <c:numCache>
                <c:formatCode>0.00</c:formatCode>
                <c:ptCount val="10"/>
                <c:pt idx="0">
                  <c:v>1.8333333333333333</c:v>
                </c:pt>
                <c:pt idx="1">
                  <c:v>2</c:v>
                </c:pt>
                <c:pt idx="2">
                  <c:v>1.6666666666666667</c:v>
                </c:pt>
                <c:pt idx="3">
                  <c:v>2.3333333333333335</c:v>
                </c:pt>
                <c:pt idx="4">
                  <c:v>1.8333333333333333</c:v>
                </c:pt>
                <c:pt idx="5">
                  <c:v>1.1666666666666667</c:v>
                </c:pt>
                <c:pt idx="6">
                  <c:v>1.3333333333333333</c:v>
                </c:pt>
                <c:pt idx="7">
                  <c:v>1.1666666666666667</c:v>
                </c:pt>
                <c:pt idx="8">
                  <c:v>1.5</c:v>
                </c:pt>
                <c:pt idx="9">
                  <c:v>2.3333333333333335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03-4434-8666-7F2FBE2E0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32064"/>
        <c:axId val="99034240"/>
      </c:barChart>
      <c:catAx>
        <c:axId val="99032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Principy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034240"/>
        <c:crosses val="autoZero"/>
        <c:auto val="1"/>
        <c:lblAlgn val="ctr"/>
        <c:lblOffset val="100"/>
        <c:noMultiLvlLbl val="0"/>
      </c:catAx>
      <c:valAx>
        <c:axId val="990342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Hodnocení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03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baseline="0">
                <a:effectLst/>
              </a:rPr>
              <a:t>C. Prac. podmínky a soc. zabezpečení (VP vs. M)</a:t>
            </a:r>
            <a:endParaRPr lang="cs-CZ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data_grafy_VP_M_komp!$Y$4</c:f>
              <c:strCache>
                <c:ptCount val="1"/>
                <c:pt idx="0">
                  <c:v>Výzkumní pracovníci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data_grafy_VP_M_komp!$Z$3:$AM$3</c:f>
              <c:numCache>
                <c:formatCode>General</c:formatCode>
                <c:ptCount val="1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</c:numCache>
            </c:numRef>
          </c:cat>
          <c:val>
            <c:numRef>
              <c:f>data_grafy_VP_M_komp!$Z$4:$AM$4</c:f>
              <c:numCache>
                <c:formatCode>0.00</c:formatCode>
                <c:ptCount val="14"/>
                <c:pt idx="0">
                  <c:v>1.8791208791208791</c:v>
                </c:pt>
                <c:pt idx="1">
                  <c:v>1.6703296703296704</c:v>
                </c:pt>
                <c:pt idx="2">
                  <c:v>1.8351648351648351</c:v>
                </c:pt>
                <c:pt idx="3">
                  <c:v>2.4835164835164836</c:v>
                </c:pt>
                <c:pt idx="4">
                  <c:v>2.6923076923076925</c:v>
                </c:pt>
                <c:pt idx="5">
                  <c:v>1.5494505494505495</c:v>
                </c:pt>
                <c:pt idx="6">
                  <c:v>2.5494505494505493</c:v>
                </c:pt>
                <c:pt idx="7">
                  <c:v>2.3076923076923075</c:v>
                </c:pt>
                <c:pt idx="8">
                  <c:v>2.5274725274725274</c:v>
                </c:pt>
                <c:pt idx="9">
                  <c:v>2.087912087912088</c:v>
                </c:pt>
                <c:pt idx="10">
                  <c:v>2.0329670329670328</c:v>
                </c:pt>
                <c:pt idx="11">
                  <c:v>2.2747252747252746</c:v>
                </c:pt>
                <c:pt idx="12">
                  <c:v>2.5494505494505493</c:v>
                </c:pt>
                <c:pt idx="13">
                  <c:v>2.4065934065934065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BE-4DB5-824D-2F431022799F}"/>
            </c:ext>
          </c:extLst>
        </c:ser>
        <c:ser>
          <c:idx val="1"/>
          <c:order val="1"/>
          <c:tx>
            <c:strRef>
              <c:f>data_grafy_VP_M_komp!$Y$5</c:f>
              <c:strCache>
                <c:ptCount val="1"/>
                <c:pt idx="0">
                  <c:v>Management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data_grafy_VP_M_komp!$Z$3:$AM$3</c:f>
              <c:numCache>
                <c:formatCode>General</c:formatCode>
                <c:ptCount val="1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</c:numCache>
            </c:numRef>
          </c:cat>
          <c:val>
            <c:numRef>
              <c:f>data_grafy_VP_M_komp!$Z$5:$AM$5</c:f>
              <c:numCache>
                <c:formatCode>0.00</c:formatCode>
                <c:ptCount val="14"/>
                <c:pt idx="0">
                  <c:v>1.5</c:v>
                </c:pt>
                <c:pt idx="1">
                  <c:v>1.1666666666666667</c:v>
                </c:pt>
                <c:pt idx="2">
                  <c:v>1.1666666666666667</c:v>
                </c:pt>
                <c:pt idx="3">
                  <c:v>1.8333333333333333</c:v>
                </c:pt>
                <c:pt idx="4">
                  <c:v>1.6666666666666667</c:v>
                </c:pt>
                <c:pt idx="5">
                  <c:v>1.1666666666666667</c:v>
                </c:pt>
                <c:pt idx="6">
                  <c:v>2.3333333333333335</c:v>
                </c:pt>
                <c:pt idx="7">
                  <c:v>1.6666666666666667</c:v>
                </c:pt>
                <c:pt idx="8">
                  <c:v>2</c:v>
                </c:pt>
                <c:pt idx="9">
                  <c:v>1.3333333333333333</c:v>
                </c:pt>
                <c:pt idx="10">
                  <c:v>1.3333333333333333</c:v>
                </c:pt>
                <c:pt idx="11">
                  <c:v>2</c:v>
                </c:pt>
                <c:pt idx="12">
                  <c:v>2.6666666666666665</c:v>
                </c:pt>
                <c:pt idx="1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BE-4DB5-824D-2F4310227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826112"/>
        <c:axId val="98902016"/>
      </c:barChart>
      <c:catAx>
        <c:axId val="98826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Principy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902016"/>
        <c:crosses val="autoZero"/>
        <c:auto val="1"/>
        <c:lblAlgn val="ctr"/>
        <c:lblOffset val="100"/>
        <c:noMultiLvlLbl val="0"/>
      </c:catAx>
      <c:valAx>
        <c:axId val="9890201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Hodnocení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82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baseline="0">
                <a:effectLst/>
              </a:rPr>
              <a:t>D. Vzdělávání a školení (VP vs. M)</a:t>
            </a:r>
            <a:endParaRPr lang="cs-CZ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data_grafy_VP_M_komp!$AN$4</c:f>
              <c:strCache>
                <c:ptCount val="1"/>
                <c:pt idx="0">
                  <c:v>Výzkumní pracovníci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data_grafy_VP_M_komp!$AO$3:$AS$3</c:f>
              <c:numCache>
                <c:formatCode>General</c:formatCode>
                <c:ptCount val="5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</c:numCache>
            </c:numRef>
          </c:cat>
          <c:val>
            <c:numRef>
              <c:f>data_grafy_VP_M_komp!$AO$4:$AS$4</c:f>
              <c:numCache>
                <c:formatCode>0.00</c:formatCode>
                <c:ptCount val="5"/>
                <c:pt idx="0">
                  <c:v>2.087912087912088</c:v>
                </c:pt>
                <c:pt idx="1">
                  <c:v>2.1758241758241756</c:v>
                </c:pt>
                <c:pt idx="2">
                  <c:v>1.901098901098901</c:v>
                </c:pt>
                <c:pt idx="3">
                  <c:v>2.098901098901099</c:v>
                </c:pt>
                <c:pt idx="4">
                  <c:v>2.3846153846153846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84-4DFF-AC76-34900896355D}"/>
            </c:ext>
          </c:extLst>
        </c:ser>
        <c:ser>
          <c:idx val="1"/>
          <c:order val="1"/>
          <c:tx>
            <c:strRef>
              <c:f>data_grafy_VP_M_komp!$AN$5</c:f>
              <c:strCache>
                <c:ptCount val="1"/>
                <c:pt idx="0">
                  <c:v>Management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data_grafy_VP_M_komp!$AO$3:$AS$3</c:f>
              <c:numCache>
                <c:formatCode>General</c:formatCode>
                <c:ptCount val="5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</c:numCache>
            </c:numRef>
          </c:cat>
          <c:val>
            <c:numRef>
              <c:f>data_grafy_VP_M_komp!$AO$5:$AS$5</c:f>
              <c:numCache>
                <c:formatCode>0.00</c:formatCode>
                <c:ptCount val="5"/>
                <c:pt idx="0">
                  <c:v>1.5</c:v>
                </c:pt>
                <c:pt idx="1">
                  <c:v>2</c:v>
                </c:pt>
                <c:pt idx="2">
                  <c:v>1.3333333333333333</c:v>
                </c:pt>
                <c:pt idx="3">
                  <c:v>1.5</c:v>
                </c:pt>
                <c:pt idx="4">
                  <c:v>1.8333333333333333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84-4DFF-AC76-349008963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989184"/>
        <c:axId val="98991104"/>
      </c:barChart>
      <c:catAx>
        <c:axId val="98989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Principy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991104"/>
        <c:crosses val="autoZero"/>
        <c:auto val="1"/>
        <c:lblAlgn val="ctr"/>
        <c:lblOffset val="100"/>
        <c:noMultiLvlLbl val="0"/>
      </c:catAx>
      <c:valAx>
        <c:axId val="98991104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Hodnocení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98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baseline="0">
                <a:effectLst/>
              </a:rPr>
              <a:t>Oblasti dotazníku (VP vs. M)</a:t>
            </a:r>
            <a:endParaRPr lang="cs-CZ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data_grafy_VP_M_komp!$B$6</c:f>
              <c:strCache>
                <c:ptCount val="1"/>
                <c:pt idx="0">
                  <c:v>Výzkumní pracovníci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data_grafy_VP_M_komp!$C$6:$F$6</c:f>
              <c:numCache>
                <c:formatCode>0.00</c:formatCode>
                <c:ptCount val="4"/>
                <c:pt idx="0">
                  <c:v>1.8581418581418581</c:v>
                </c:pt>
                <c:pt idx="1">
                  <c:v>2.098901098901099</c:v>
                </c:pt>
                <c:pt idx="2">
                  <c:v>2.203296703296703</c:v>
                </c:pt>
                <c:pt idx="3">
                  <c:v>2.1296703296703297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10-4BA9-8542-1470B2EC2193}"/>
            </c:ext>
          </c:extLst>
        </c:ser>
        <c:ser>
          <c:idx val="1"/>
          <c:order val="1"/>
          <c:tx>
            <c:strRef>
              <c:f>data_grafy_VP_M_komp!$B$7</c:f>
              <c:strCache>
                <c:ptCount val="1"/>
                <c:pt idx="0">
                  <c:v>Management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data_grafy_VP_M_komp!$C$7:$F$7</c:f>
              <c:numCache>
                <c:formatCode>0.00</c:formatCode>
                <c:ptCount val="4"/>
                <c:pt idx="0">
                  <c:v>1.8030303030303032</c:v>
                </c:pt>
                <c:pt idx="1">
                  <c:v>1.7166666666666668</c:v>
                </c:pt>
                <c:pt idx="2">
                  <c:v>1.7023809523809526</c:v>
                </c:pt>
                <c:pt idx="3">
                  <c:v>1.6333333333333333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10-4BA9-8542-1470B2EC2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90816"/>
        <c:axId val="99092736"/>
      </c:barChart>
      <c:catAx>
        <c:axId val="99090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Oblasti dotazníku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092736"/>
        <c:crosses val="autoZero"/>
        <c:auto val="1"/>
        <c:lblAlgn val="ctr"/>
        <c:lblOffset val="100"/>
        <c:noMultiLvlLbl val="0"/>
      </c:catAx>
      <c:valAx>
        <c:axId val="9909273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Hodnocení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09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baseline="0">
                <a:effectLst/>
              </a:rPr>
              <a:t>Komplexní pohled na etické chování výzkumné organizace (VP vs. M)</a:t>
            </a:r>
            <a:endParaRPr lang="cs-CZ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Výzkumní pracovníci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data_grafy_VP_M_komp!$C$3:$AS$3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data_grafy_VP_M_komp!$C$4:$AS$4</c:f>
              <c:numCache>
                <c:formatCode>0.00</c:formatCode>
                <c:ptCount val="40"/>
                <c:pt idx="0">
                  <c:v>1.7362637362637363</c:v>
                </c:pt>
                <c:pt idx="1">
                  <c:v>1.5384615384615385</c:v>
                </c:pt>
                <c:pt idx="2">
                  <c:v>1.8131868131868132</c:v>
                </c:pt>
                <c:pt idx="3">
                  <c:v>2.098901098901099</c:v>
                </c:pt>
                <c:pt idx="4">
                  <c:v>1.8681318681318682</c:v>
                </c:pt>
                <c:pt idx="5">
                  <c:v>1.7252747252747254</c:v>
                </c:pt>
                <c:pt idx="6">
                  <c:v>1.8021978021978022</c:v>
                </c:pt>
                <c:pt idx="7">
                  <c:v>1.8021978021978022</c:v>
                </c:pt>
                <c:pt idx="8">
                  <c:v>2.2197802197802199</c:v>
                </c:pt>
                <c:pt idx="9">
                  <c:v>1.3956043956043955</c:v>
                </c:pt>
                <c:pt idx="10">
                  <c:v>2.4395604395604398</c:v>
                </c:pt>
                <c:pt idx="11">
                  <c:v>2.087912087912088</c:v>
                </c:pt>
                <c:pt idx="12">
                  <c:v>2.2747252747252746</c:v>
                </c:pt>
                <c:pt idx="13">
                  <c:v>2.2857142857142856</c:v>
                </c:pt>
                <c:pt idx="14">
                  <c:v>2.4395604395604398</c:v>
                </c:pt>
                <c:pt idx="15">
                  <c:v>2.1758241758241756</c:v>
                </c:pt>
                <c:pt idx="16">
                  <c:v>1.9890109890109891</c:v>
                </c:pt>
                <c:pt idx="17">
                  <c:v>1.8901098901098901</c:v>
                </c:pt>
                <c:pt idx="18">
                  <c:v>2</c:v>
                </c:pt>
                <c:pt idx="19">
                  <c:v>1.7582417582417582</c:v>
                </c:pt>
                <c:pt idx="20">
                  <c:v>2.087912087912088</c:v>
                </c:pt>
                <c:pt idx="21">
                  <c:v>1.8791208791208791</c:v>
                </c:pt>
                <c:pt idx="22">
                  <c:v>1.6703296703296704</c:v>
                </c:pt>
                <c:pt idx="23">
                  <c:v>1.8351648351648351</c:v>
                </c:pt>
                <c:pt idx="24">
                  <c:v>2.4835164835164836</c:v>
                </c:pt>
                <c:pt idx="25">
                  <c:v>2.6923076923076925</c:v>
                </c:pt>
                <c:pt idx="26">
                  <c:v>1.5494505494505495</c:v>
                </c:pt>
                <c:pt idx="27">
                  <c:v>2.5494505494505493</c:v>
                </c:pt>
                <c:pt idx="28">
                  <c:v>2.3076923076923075</c:v>
                </c:pt>
                <c:pt idx="29">
                  <c:v>2.5274725274725274</c:v>
                </c:pt>
                <c:pt idx="30">
                  <c:v>2.087912087912088</c:v>
                </c:pt>
                <c:pt idx="31">
                  <c:v>2.0329670329670328</c:v>
                </c:pt>
                <c:pt idx="32">
                  <c:v>2.2747252747252746</c:v>
                </c:pt>
                <c:pt idx="33">
                  <c:v>2.5494505494505493</c:v>
                </c:pt>
                <c:pt idx="34">
                  <c:v>2.4065934065934065</c:v>
                </c:pt>
                <c:pt idx="35">
                  <c:v>2.087912087912088</c:v>
                </c:pt>
                <c:pt idx="36">
                  <c:v>2.1758241758241756</c:v>
                </c:pt>
                <c:pt idx="37">
                  <c:v>1.901098901098901</c:v>
                </c:pt>
                <c:pt idx="38">
                  <c:v>2.098901098901099</c:v>
                </c:pt>
                <c:pt idx="39">
                  <c:v>2.3846153846153846</c:v>
                </c:pt>
              </c:numCache>
            </c:numRef>
          </c:val>
        </c:ser>
        <c:ser>
          <c:idx val="1"/>
          <c:order val="1"/>
          <c:tx>
            <c:v>Management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data_grafy_VP_M_komp!$C$3:$AS$3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data_grafy_VP_M_komp!$C$5:$AS$5</c:f>
              <c:numCache>
                <c:formatCode>0.00</c:formatCode>
                <c:ptCount val="40"/>
                <c:pt idx="0">
                  <c:v>1.8333333333333333</c:v>
                </c:pt>
                <c:pt idx="1">
                  <c:v>1.5</c:v>
                </c:pt>
                <c:pt idx="2">
                  <c:v>1.8333333333333333</c:v>
                </c:pt>
                <c:pt idx="3">
                  <c:v>1.8333333333333333</c:v>
                </c:pt>
                <c:pt idx="4">
                  <c:v>2.1666666666666665</c:v>
                </c:pt>
                <c:pt idx="5">
                  <c:v>1.6666666666666667</c:v>
                </c:pt>
                <c:pt idx="6">
                  <c:v>1.3333333333333333</c:v>
                </c:pt>
                <c:pt idx="7">
                  <c:v>1.8333333333333333</c:v>
                </c:pt>
                <c:pt idx="8">
                  <c:v>2.1666666666666665</c:v>
                </c:pt>
                <c:pt idx="9">
                  <c:v>1</c:v>
                </c:pt>
                <c:pt idx="10">
                  <c:v>2.6666666666666665</c:v>
                </c:pt>
                <c:pt idx="11">
                  <c:v>1.8333333333333333</c:v>
                </c:pt>
                <c:pt idx="12">
                  <c:v>2</c:v>
                </c:pt>
                <c:pt idx="13">
                  <c:v>1.6666666666666667</c:v>
                </c:pt>
                <c:pt idx="14">
                  <c:v>2.3333333333333335</c:v>
                </c:pt>
                <c:pt idx="15">
                  <c:v>1.8333333333333333</c:v>
                </c:pt>
                <c:pt idx="16">
                  <c:v>1.1666666666666667</c:v>
                </c:pt>
                <c:pt idx="17">
                  <c:v>1.3333333333333333</c:v>
                </c:pt>
                <c:pt idx="18">
                  <c:v>1.1666666666666667</c:v>
                </c:pt>
                <c:pt idx="19">
                  <c:v>1.5</c:v>
                </c:pt>
                <c:pt idx="20">
                  <c:v>2.3333333333333335</c:v>
                </c:pt>
                <c:pt idx="21">
                  <c:v>1.5</c:v>
                </c:pt>
                <c:pt idx="22">
                  <c:v>1.1666666666666667</c:v>
                </c:pt>
                <c:pt idx="23">
                  <c:v>1.1666666666666667</c:v>
                </c:pt>
                <c:pt idx="24">
                  <c:v>1.8333333333333333</c:v>
                </c:pt>
                <c:pt idx="25">
                  <c:v>1.6666666666666667</c:v>
                </c:pt>
                <c:pt idx="26">
                  <c:v>1.1666666666666667</c:v>
                </c:pt>
                <c:pt idx="27">
                  <c:v>2.3333333333333335</c:v>
                </c:pt>
                <c:pt idx="28">
                  <c:v>1.6666666666666667</c:v>
                </c:pt>
                <c:pt idx="29">
                  <c:v>2</c:v>
                </c:pt>
                <c:pt idx="30">
                  <c:v>1.3333333333333333</c:v>
                </c:pt>
                <c:pt idx="31">
                  <c:v>1.3333333333333333</c:v>
                </c:pt>
                <c:pt idx="32">
                  <c:v>2</c:v>
                </c:pt>
                <c:pt idx="33">
                  <c:v>2.6666666666666665</c:v>
                </c:pt>
                <c:pt idx="34">
                  <c:v>2</c:v>
                </c:pt>
                <c:pt idx="35">
                  <c:v>1.5</c:v>
                </c:pt>
                <c:pt idx="36">
                  <c:v>2</c:v>
                </c:pt>
                <c:pt idx="37">
                  <c:v>1.3333333333333333</c:v>
                </c:pt>
                <c:pt idx="38">
                  <c:v>1.5</c:v>
                </c:pt>
                <c:pt idx="39">
                  <c:v>1.8333333333333333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158272"/>
        <c:axId val="99164160"/>
      </c:barChart>
      <c:catAx>
        <c:axId val="991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164160"/>
        <c:crosses val="autoZero"/>
        <c:auto val="1"/>
        <c:lblAlgn val="ctr"/>
        <c:lblOffset val="100"/>
        <c:noMultiLvlLbl val="0"/>
      </c:catAx>
      <c:valAx>
        <c:axId val="9916416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15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B9CC-48FD-46F0-BE95-57B0AFA539FB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CD96-B447-4F8F-BF20-EC3D773D7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1192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19B4E-FAE7-4854-9018-49E74BACA333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94D59-967E-455B-94A7-AB61284CF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751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25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997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76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373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151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031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4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861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927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763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12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762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253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381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88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6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7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25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2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629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95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48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43F-1BD7-40AF-BDDD-E07D0899E91B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Afiliace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34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14FA-42EF-40A4-8A89-50638B7D11A5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Afiliace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86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A421-0954-421A-BA49-D9588F09156A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Afiliace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25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63A-F393-47F6-B534-43E800AB7445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Afiliace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19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E0D1-8410-4A3F-84E8-26742A190F02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Afiliace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59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03C0-EDEF-418C-841F-64E45E8364A7}" type="datetime1">
              <a:rPr lang="cs-CZ" smtClean="0"/>
              <a:t>11.12.2018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Afiliace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59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1C53-9D0F-452E-AF59-9817645EC6BC}" type="datetime1">
              <a:rPr lang="cs-CZ" smtClean="0"/>
              <a:t>11.12.2018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Afiliace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94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5472-8FE8-49A1-A52D-ACC4CFDAC287}" type="datetime1">
              <a:rPr lang="cs-CZ" smtClean="0"/>
              <a:t>11.12.2018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Afiliace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7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93C-1D3C-4D9D-B0F9-303D9E71AD6A}" type="datetime1">
              <a:rPr lang="cs-CZ" smtClean="0"/>
              <a:t>11.12.2018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Afiliace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97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FE23-292A-4263-9249-03AA30401FF7}" type="datetime1">
              <a:rPr lang="cs-CZ" smtClean="0"/>
              <a:t>11.12.2018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Afiliace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67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4637-49AD-4C7F-BCB6-1899E8047122}" type="datetime1">
              <a:rPr lang="cs-CZ" smtClean="0"/>
              <a:t>11.12.2018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Afiliace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81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FF82-2179-44E3-B1C8-B30BE6AFE56F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Jméno Afiliace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40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cps.utb.cz/cs/polozka-1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gregar@utb.cz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hyperlink" Target="mailto:pejrova@utb.cz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87" y="1463669"/>
            <a:ext cx="3456384" cy="345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1295" y="2276873"/>
            <a:ext cx="9405256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CC66"/>
                </a:solidFill>
              </a:rPr>
              <a:t>UNI/CPS </a:t>
            </a:r>
            <a:r>
              <a:rPr lang="cs-CZ" dirty="0">
                <a:solidFill>
                  <a:srgbClr val="00CC66"/>
                </a:solidFill>
              </a:rPr>
              <a:t>UTB</a:t>
            </a:r>
            <a:br>
              <a:rPr lang="cs-CZ" dirty="0">
                <a:solidFill>
                  <a:srgbClr val="00CC66"/>
                </a:solidFill>
              </a:rPr>
            </a:br>
            <a:r>
              <a:rPr lang="cs-CZ" dirty="0">
                <a:solidFill>
                  <a:srgbClr val="00CC66"/>
                </a:solidFill>
              </a:rPr>
              <a:t>EU/ESIF/OPVVV/HR </a:t>
            </a:r>
            <a:r>
              <a:rPr lang="cs-CZ" dirty="0" err="1" smtClean="0">
                <a:solidFill>
                  <a:srgbClr val="00CC66"/>
                </a:solidFill>
              </a:rPr>
              <a:t>Award</a:t>
            </a:r>
            <a:endParaRPr lang="cs-CZ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295" y="3840021"/>
            <a:ext cx="9001495" cy="1356839"/>
          </a:xfrm>
        </p:spPr>
        <p:txBody>
          <a:bodyPr>
            <a:normAutofit/>
          </a:bodyPr>
          <a:lstStyle/>
          <a:p>
            <a:r>
              <a:rPr lang="cs-CZ" sz="2800" i="1" dirty="0" smtClean="0">
                <a:solidFill>
                  <a:srgbClr val="00CC66"/>
                </a:solidFill>
              </a:rPr>
              <a:t>Aktiv zaměstnanců UNI/CPS</a:t>
            </a:r>
          </a:p>
          <a:p>
            <a:r>
              <a:rPr lang="cs-CZ" sz="2800" i="1" dirty="0" smtClean="0">
                <a:solidFill>
                  <a:srgbClr val="00CC66"/>
                </a:solidFill>
              </a:rPr>
              <a:t>Zlín, 12. prosince 2018</a:t>
            </a:r>
            <a:endParaRPr lang="cs-CZ" sz="2800" i="1" dirty="0">
              <a:solidFill>
                <a:srgbClr val="00CC66"/>
              </a:solidFill>
            </a:endParaRPr>
          </a:p>
          <a:p>
            <a:endParaRPr lang="cs-CZ" sz="2800" i="1" dirty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1" y="6093296"/>
            <a:ext cx="3683731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</a:t>
            </a:r>
            <a:r>
              <a:rPr lang="cs-CZ" sz="1100" dirty="0" smtClean="0">
                <a:solidFill>
                  <a:srgbClr val="00CC66"/>
                </a:solidFill>
                <a:latin typeface="Berlin CE" pitchFamily="2" charset="0"/>
              </a:rPr>
              <a:t>oc. PhDr. Ing. Aleš Gregar, CSc., Ing. Bc. Ivana Pejřová, Ph.D.</a:t>
            </a:r>
            <a:endParaRPr lang="cs-CZ" sz="1100" dirty="0">
              <a:solidFill>
                <a:srgbClr val="00CC66"/>
              </a:solidFill>
              <a:latin typeface="Berlin CE" pitchFamily="2" charset="0"/>
            </a:endParaRPr>
          </a:p>
          <a:p>
            <a:pPr algn="l"/>
            <a:r>
              <a:rPr lang="cs-CZ" sz="1100" dirty="0" smtClean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  <a:endParaRPr lang="cs-CZ" sz="1100" dirty="0">
              <a:solidFill>
                <a:srgbClr val="00CC66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1</a:t>
            </a:fld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156254" y="5196861"/>
            <a:ext cx="575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00CC66"/>
                </a:solidFill>
              </a:rPr>
              <a:t>Rozvoj kapacit pro výzkum a vývoj UTB ve Zlíně, </a:t>
            </a:r>
          </a:p>
          <a:p>
            <a:pPr algn="ctr"/>
            <a:r>
              <a:rPr lang="cs-CZ" sz="1400" dirty="0" err="1" smtClean="0">
                <a:solidFill>
                  <a:srgbClr val="00CC66"/>
                </a:solidFill>
              </a:rPr>
              <a:t>reg</a:t>
            </a:r>
            <a:r>
              <a:rPr lang="cs-CZ" sz="1400" dirty="0">
                <a:solidFill>
                  <a:srgbClr val="00CC66"/>
                </a:solidFill>
              </a:rPr>
              <a:t>. č. CZ.02.2.69/0.0/0.0/16_028/0006243</a:t>
            </a:r>
          </a:p>
        </p:txBody>
      </p:sp>
      <p:pic>
        <p:nvPicPr>
          <p:cNvPr id="10" name="Obrázek 9"/>
          <p:cNvPicPr/>
          <p:nvPr/>
        </p:nvPicPr>
        <p:blipFill>
          <a:blip r:embed="rId8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4426" y="1178838"/>
            <a:ext cx="8823366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CC66"/>
                </a:solidFill>
              </a:rPr>
              <a:t>Identifikační údaje</a:t>
            </a:r>
            <a:br>
              <a:rPr lang="cs-CZ" dirty="0" smtClean="0">
                <a:solidFill>
                  <a:srgbClr val="00CC66"/>
                </a:solidFill>
              </a:rPr>
            </a:br>
            <a:r>
              <a:rPr lang="cs-CZ" sz="3100" dirty="0" smtClean="0">
                <a:solidFill>
                  <a:srgbClr val="00CC66"/>
                </a:solidFill>
              </a:rPr>
              <a:t>(výzkumní pracovníci + </a:t>
            </a:r>
            <a:r>
              <a:rPr lang="cs-CZ" sz="3100" dirty="0">
                <a:solidFill>
                  <a:srgbClr val="00CC66"/>
                </a:solidFill>
              </a:rPr>
              <a:t>management)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3356992"/>
            <a:ext cx="10782795" cy="2473792"/>
          </a:xfrm>
        </p:spPr>
        <p:txBody>
          <a:bodyPr>
            <a:normAutofit/>
          </a:bodyPr>
          <a:lstStyle/>
          <a:p>
            <a:endParaRPr lang="cs-CZ" sz="2800" i="1" dirty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10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  <p:graphicFrame>
        <p:nvGraphicFramePr>
          <p:cNvPr id="10" name="Graf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49618"/>
              </p:ext>
            </p:extLst>
          </p:nvPr>
        </p:nvGraphicFramePr>
        <p:xfrm>
          <a:off x="700645" y="2426620"/>
          <a:ext cx="10782794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913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171" y="1178838"/>
            <a:ext cx="8882743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CC66"/>
                </a:solidFill>
              </a:rPr>
              <a:t>Identifikační údaje</a:t>
            </a:r>
            <a:br>
              <a:rPr lang="cs-CZ" dirty="0" smtClean="0">
                <a:solidFill>
                  <a:srgbClr val="00CC66"/>
                </a:solidFill>
              </a:rPr>
            </a:br>
            <a:r>
              <a:rPr lang="cs-CZ" sz="3100" dirty="0" smtClean="0">
                <a:solidFill>
                  <a:srgbClr val="00CC66"/>
                </a:solidFill>
              </a:rPr>
              <a:t>(výzkumní pracovníci + </a:t>
            </a:r>
            <a:r>
              <a:rPr lang="cs-CZ" sz="3100" dirty="0">
                <a:solidFill>
                  <a:srgbClr val="00CC66"/>
                </a:solidFill>
              </a:rPr>
              <a:t>management)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3356992"/>
            <a:ext cx="10782795" cy="2473792"/>
          </a:xfrm>
        </p:spPr>
        <p:txBody>
          <a:bodyPr>
            <a:normAutofit/>
          </a:bodyPr>
          <a:lstStyle/>
          <a:p>
            <a:endParaRPr lang="cs-CZ" sz="2800" i="1" dirty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11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  <p:graphicFrame>
        <p:nvGraphicFramePr>
          <p:cNvPr id="10" name="Graf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437115"/>
              </p:ext>
            </p:extLst>
          </p:nvPr>
        </p:nvGraphicFramePr>
        <p:xfrm>
          <a:off x="700643" y="2461114"/>
          <a:ext cx="10782795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474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899" y="1178838"/>
            <a:ext cx="10343407" cy="1470025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00CC66"/>
                </a:solidFill>
              </a:rPr>
              <a:t>Principy EC&amp;C – hodnocení položek dotazníku</a:t>
            </a:r>
            <a:br>
              <a:rPr lang="cs-CZ" sz="4000" dirty="0" smtClean="0">
                <a:solidFill>
                  <a:srgbClr val="00CC66"/>
                </a:solidFill>
              </a:rPr>
            </a:br>
            <a:r>
              <a:rPr lang="cs-CZ" sz="3100" dirty="0" smtClean="0">
                <a:solidFill>
                  <a:srgbClr val="00CC66"/>
                </a:solidFill>
              </a:rPr>
              <a:t>(výzkumní pracovníci vs</a:t>
            </a:r>
            <a:r>
              <a:rPr lang="cs-CZ" sz="3100" dirty="0">
                <a:solidFill>
                  <a:srgbClr val="00CC66"/>
                </a:solidFill>
              </a:rPr>
              <a:t>. management)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3356992"/>
            <a:ext cx="10782795" cy="2473792"/>
          </a:xfrm>
        </p:spPr>
        <p:txBody>
          <a:bodyPr>
            <a:normAutofit/>
          </a:bodyPr>
          <a:lstStyle/>
          <a:p>
            <a:endParaRPr lang="cs-CZ" sz="2800" i="1" dirty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12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5022"/>
              </p:ext>
            </p:extLst>
          </p:nvPr>
        </p:nvGraphicFramePr>
        <p:xfrm>
          <a:off x="8312832" y="2648863"/>
          <a:ext cx="2663552" cy="2456263"/>
        </p:xfrm>
        <a:graphic>
          <a:graphicData uri="http://schemas.openxmlformats.org/drawingml/2006/table">
            <a:tbl>
              <a:tblPr/>
              <a:tblGrid>
                <a:gridCol w="2663552">
                  <a:extLst>
                    <a:ext uri="{9D8B030D-6E8A-4147-A177-3AD203B41FA5}">
                      <a16:colId xmlns:a16="http://schemas.microsoft.com/office/drawing/2014/main" xmlns="" val="8068186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Svoboda výzkumu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39788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Etické zásady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39262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Profesní odpovědnost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5606202"/>
                  </a:ext>
                </a:extLst>
              </a:tr>
              <a:tr h="227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Profesní přístup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4757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Smluvní a zákonné povinnosti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49502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Odpovědnost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690031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Řádné postupy v oblasti výzkumu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85671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Šíření a využívání výsledků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074903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Veřejný závazek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87301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Nediskriminace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887168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Systém hodnocení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58138184"/>
                  </a:ext>
                </a:extLst>
              </a:tr>
            </a:tbl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118887"/>
              </p:ext>
            </p:extLst>
          </p:nvPr>
        </p:nvGraphicFramePr>
        <p:xfrm>
          <a:off x="700644" y="2541319"/>
          <a:ext cx="6349790" cy="311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233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899" y="1178838"/>
            <a:ext cx="10343407" cy="1470025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00CC66"/>
                </a:solidFill>
              </a:rPr>
              <a:t>Principy EC&amp;C – hodnocení položek dotazníku</a:t>
            </a:r>
            <a:r>
              <a:rPr lang="cs-CZ" dirty="0" smtClean="0">
                <a:solidFill>
                  <a:srgbClr val="00CC66"/>
                </a:solidFill>
              </a:rPr>
              <a:t/>
            </a:r>
            <a:br>
              <a:rPr lang="cs-CZ" dirty="0" smtClean="0">
                <a:solidFill>
                  <a:srgbClr val="00CC66"/>
                </a:solidFill>
              </a:rPr>
            </a:br>
            <a:r>
              <a:rPr lang="cs-CZ" sz="3100" dirty="0" smtClean="0">
                <a:solidFill>
                  <a:srgbClr val="00CC66"/>
                </a:solidFill>
              </a:rPr>
              <a:t>(výzkumní </a:t>
            </a:r>
            <a:r>
              <a:rPr lang="cs-CZ" sz="3100" dirty="0">
                <a:solidFill>
                  <a:srgbClr val="00CC66"/>
                </a:solidFill>
              </a:rPr>
              <a:t>pracovníci vs. management</a:t>
            </a:r>
            <a:r>
              <a:rPr lang="cs-CZ" sz="3100" dirty="0" smtClean="0">
                <a:solidFill>
                  <a:srgbClr val="00CC66"/>
                </a:solidFill>
              </a:rPr>
              <a:t>)</a:t>
            </a:r>
            <a:endParaRPr lang="cs-CZ" sz="31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3356992"/>
            <a:ext cx="10782795" cy="2473792"/>
          </a:xfrm>
        </p:spPr>
        <p:txBody>
          <a:bodyPr>
            <a:normAutofit/>
          </a:bodyPr>
          <a:lstStyle/>
          <a:p>
            <a:endParaRPr lang="cs-CZ" sz="2800" i="1" dirty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13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84917"/>
              </p:ext>
            </p:extLst>
          </p:nvPr>
        </p:nvGraphicFramePr>
        <p:xfrm>
          <a:off x="8505191" y="2648863"/>
          <a:ext cx="2871371" cy="2228850"/>
        </p:xfrm>
        <a:graphic>
          <a:graphicData uri="http://schemas.openxmlformats.org/drawingml/2006/table">
            <a:tbl>
              <a:tblPr/>
              <a:tblGrid>
                <a:gridCol w="2871371">
                  <a:extLst>
                    <a:ext uri="{9D8B030D-6E8A-4147-A177-3AD203B41FA5}">
                      <a16:colId xmlns:a16="http://schemas.microsoft.com/office/drawing/2014/main" xmlns="" val="8501059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Nábor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37075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 Nábor (Kodex)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03967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 Výběr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78843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 Transparentnost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1232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 Hodnocení zásluh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80950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 Změny v časovém pořadí životopisů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06314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 Uznávání zkušeností s mobilitou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87879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 Uznávání kvalifikace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09794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 Služební věk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99261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 Jmenování Post doktorandů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1032584"/>
                  </a:ext>
                </a:extLst>
              </a:tr>
            </a:tbl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468006"/>
              </p:ext>
            </p:extLst>
          </p:nvPr>
        </p:nvGraphicFramePr>
        <p:xfrm>
          <a:off x="700643" y="2648863"/>
          <a:ext cx="6656721" cy="331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186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899" y="1178838"/>
            <a:ext cx="10343407" cy="147002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CC66"/>
                </a:solidFill>
              </a:rPr>
              <a:t>Principy EC&amp;C – hodnocení položek dotazníku</a:t>
            </a:r>
            <a:br>
              <a:rPr lang="cs-CZ" sz="3600" dirty="0" smtClean="0">
                <a:solidFill>
                  <a:srgbClr val="00CC66"/>
                </a:solidFill>
              </a:rPr>
            </a:br>
            <a:r>
              <a:rPr lang="cs-CZ" sz="2800" dirty="0" smtClean="0">
                <a:solidFill>
                  <a:srgbClr val="00CC66"/>
                </a:solidFill>
              </a:rPr>
              <a:t>(výzkumní </a:t>
            </a:r>
            <a:r>
              <a:rPr lang="cs-CZ" sz="2800" dirty="0">
                <a:solidFill>
                  <a:srgbClr val="00CC66"/>
                </a:solidFill>
              </a:rPr>
              <a:t>pracovníci vs. management</a:t>
            </a:r>
            <a:r>
              <a:rPr lang="cs-CZ" sz="2800" dirty="0" smtClean="0">
                <a:solidFill>
                  <a:srgbClr val="00CC66"/>
                </a:solidFill>
              </a:rPr>
              <a:t>)</a:t>
            </a:r>
            <a:endParaRPr lang="cs-CZ" sz="28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3356992"/>
            <a:ext cx="10782795" cy="2473792"/>
          </a:xfrm>
        </p:spPr>
        <p:txBody>
          <a:bodyPr>
            <a:normAutofit/>
          </a:bodyPr>
          <a:lstStyle/>
          <a:p>
            <a:endParaRPr lang="cs-CZ" sz="2800" i="1" dirty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14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93929"/>
              </p:ext>
            </p:extLst>
          </p:nvPr>
        </p:nvGraphicFramePr>
        <p:xfrm>
          <a:off x="8335727" y="2648863"/>
          <a:ext cx="2874579" cy="3120390"/>
        </p:xfrm>
        <a:graphic>
          <a:graphicData uri="http://schemas.openxmlformats.org/drawingml/2006/table">
            <a:tbl>
              <a:tblPr/>
              <a:tblGrid>
                <a:gridCol w="2874579">
                  <a:extLst>
                    <a:ext uri="{9D8B030D-6E8A-4147-A177-3AD203B41FA5}">
                      <a16:colId xmlns:a16="http://schemas.microsoft.com/office/drawing/2014/main" xmlns="" val="5571232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 Uznávání profese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616140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 Výzkumné prostředí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73584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 Pracovní podmínky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42264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 Stabilita a stálost zaměstnání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5705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 Financování a mzdy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27035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 Rovnováha mezi pohlavími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93405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 Rozvoj kariéry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00462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 Hodnota mobility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31327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 Přístup k odbornému poradenství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57975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 Práva duševního vlastnictví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35349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 Spoluautorství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92794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 Výuka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6169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 Stížnosti a odvolání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7360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 Účast v rozhodovacích subjektech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8307118"/>
                  </a:ext>
                </a:extLst>
              </a:tr>
            </a:tbl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657165"/>
              </p:ext>
            </p:extLst>
          </p:nvPr>
        </p:nvGraphicFramePr>
        <p:xfrm>
          <a:off x="700644" y="2648863"/>
          <a:ext cx="6279668" cy="305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083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899" y="1178838"/>
            <a:ext cx="10343407" cy="147002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CC66"/>
                </a:solidFill>
              </a:rPr>
              <a:t>Principy EC&amp;C – hodnocení položek dotazníku</a:t>
            </a:r>
            <a:br>
              <a:rPr lang="cs-CZ" sz="3600" dirty="0" smtClean="0">
                <a:solidFill>
                  <a:srgbClr val="00CC66"/>
                </a:solidFill>
              </a:rPr>
            </a:br>
            <a:r>
              <a:rPr lang="cs-CZ" sz="2800" dirty="0" smtClean="0">
                <a:solidFill>
                  <a:srgbClr val="00CC66"/>
                </a:solidFill>
              </a:rPr>
              <a:t>(výzkumní </a:t>
            </a:r>
            <a:r>
              <a:rPr lang="cs-CZ" sz="2800" dirty="0">
                <a:solidFill>
                  <a:srgbClr val="00CC66"/>
                </a:solidFill>
              </a:rPr>
              <a:t>pracovníci vs. management</a:t>
            </a:r>
            <a:r>
              <a:rPr lang="cs-CZ" sz="2800" dirty="0" smtClean="0">
                <a:solidFill>
                  <a:srgbClr val="00CC66"/>
                </a:solidFill>
              </a:rPr>
              <a:t>)</a:t>
            </a:r>
            <a:endParaRPr lang="cs-CZ" sz="28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3356992"/>
            <a:ext cx="10782795" cy="2473792"/>
          </a:xfrm>
        </p:spPr>
        <p:txBody>
          <a:bodyPr>
            <a:normAutofit/>
          </a:bodyPr>
          <a:lstStyle/>
          <a:p>
            <a:endParaRPr lang="cs-CZ" sz="2800" i="1" dirty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15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84280"/>
              </p:ext>
            </p:extLst>
          </p:nvPr>
        </p:nvGraphicFramePr>
        <p:xfrm>
          <a:off x="7941589" y="2648863"/>
          <a:ext cx="3268717" cy="1327785"/>
        </p:xfrm>
        <a:graphic>
          <a:graphicData uri="http://schemas.openxmlformats.org/drawingml/2006/table">
            <a:tbl>
              <a:tblPr/>
              <a:tblGrid>
                <a:gridCol w="3268717">
                  <a:extLst>
                    <a:ext uri="{9D8B030D-6E8A-4147-A177-3AD203B41FA5}">
                      <a16:colId xmlns:a16="http://schemas.microsoft.com/office/drawing/2014/main" xmlns="" val="2660762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 Vztahy s dohlížejícími osobami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4092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 Povinnosti spojené s kontrolou a řízením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6145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 Nepřetržitý profesní rozvoj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1166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 Přístup ke vzdělávání a nepřetržitému rozvoji výzkumníků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02728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 Kontrola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00265262"/>
                  </a:ext>
                </a:extLst>
              </a:tr>
            </a:tbl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303509"/>
              </p:ext>
            </p:extLst>
          </p:nvPr>
        </p:nvGraphicFramePr>
        <p:xfrm>
          <a:off x="700644" y="2648863"/>
          <a:ext cx="6277287" cy="300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49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899" y="1178838"/>
            <a:ext cx="10343407" cy="147002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CC66"/>
                </a:solidFill>
              </a:rPr>
              <a:t>Principy EC&amp;C – hodnocení položek dotazníku</a:t>
            </a:r>
            <a:br>
              <a:rPr lang="cs-CZ" sz="3600" dirty="0" smtClean="0">
                <a:solidFill>
                  <a:srgbClr val="00CC66"/>
                </a:solidFill>
              </a:rPr>
            </a:br>
            <a:r>
              <a:rPr lang="cs-CZ" sz="2800" dirty="0" smtClean="0">
                <a:solidFill>
                  <a:srgbClr val="00CC66"/>
                </a:solidFill>
              </a:rPr>
              <a:t>(výzkumní pracovníci vs</a:t>
            </a:r>
            <a:r>
              <a:rPr lang="cs-CZ" sz="2800" dirty="0">
                <a:solidFill>
                  <a:srgbClr val="00CC66"/>
                </a:solidFill>
              </a:rPr>
              <a:t>. management)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3356992"/>
            <a:ext cx="10782795" cy="2473792"/>
          </a:xfrm>
        </p:spPr>
        <p:txBody>
          <a:bodyPr>
            <a:normAutofit/>
          </a:bodyPr>
          <a:lstStyle/>
          <a:p>
            <a:endParaRPr lang="cs-CZ" sz="2800" i="1" dirty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16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36282"/>
              </p:ext>
            </p:extLst>
          </p:nvPr>
        </p:nvGraphicFramePr>
        <p:xfrm>
          <a:off x="7981720" y="2648439"/>
          <a:ext cx="3394841" cy="891540"/>
        </p:xfrm>
        <a:graphic>
          <a:graphicData uri="http://schemas.openxmlformats.org/drawingml/2006/table">
            <a:tbl>
              <a:tblPr/>
              <a:tblGrid>
                <a:gridCol w="3394841">
                  <a:extLst>
                    <a:ext uri="{9D8B030D-6E8A-4147-A177-3AD203B41FA5}">
                      <a16:colId xmlns:a16="http://schemas.microsoft.com/office/drawing/2014/main" xmlns="" val="28307406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Etické a profesionální aspekty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27509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Nábor pracovníků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79845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Pracovní podmínky a sociální zabezpečení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23180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Vzdělávání a školení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22064539"/>
                  </a:ext>
                </a:extLst>
              </a:tr>
            </a:tbl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023824"/>
              </p:ext>
            </p:extLst>
          </p:nvPr>
        </p:nvGraphicFramePr>
        <p:xfrm>
          <a:off x="700644" y="2648863"/>
          <a:ext cx="6289193" cy="292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01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899" y="1178838"/>
            <a:ext cx="10343407" cy="147002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CC66"/>
                </a:solidFill>
              </a:rPr>
              <a:t>Principy EC&amp;C – hodnocení položek dotazníku</a:t>
            </a:r>
            <a:br>
              <a:rPr lang="cs-CZ" sz="3600" dirty="0" smtClean="0">
                <a:solidFill>
                  <a:srgbClr val="00CC66"/>
                </a:solidFill>
              </a:rPr>
            </a:br>
            <a:r>
              <a:rPr lang="cs-CZ" sz="2800" dirty="0" smtClean="0">
                <a:solidFill>
                  <a:srgbClr val="00CC66"/>
                </a:solidFill>
              </a:rPr>
              <a:t>(výzkumní pracovníci vs. management)</a:t>
            </a:r>
            <a:endParaRPr lang="cs-CZ" sz="28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3356992"/>
            <a:ext cx="10782795" cy="2473792"/>
          </a:xfrm>
        </p:spPr>
        <p:txBody>
          <a:bodyPr>
            <a:normAutofit/>
          </a:bodyPr>
          <a:lstStyle/>
          <a:p>
            <a:endParaRPr lang="cs-CZ" sz="2800" i="1" dirty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17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8721"/>
              </p:ext>
            </p:extLst>
          </p:nvPr>
        </p:nvGraphicFramePr>
        <p:xfrm>
          <a:off x="225631" y="2648863"/>
          <a:ext cx="11637818" cy="305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8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81" y="1057732"/>
            <a:ext cx="9530110" cy="1074083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CC66"/>
                </a:solidFill>
              </a:rPr>
              <a:t>Akční plán</a:t>
            </a:r>
            <a:endParaRPr lang="cs-CZ" sz="40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2" y="1911927"/>
            <a:ext cx="11458766" cy="3918857"/>
          </a:xfrm>
        </p:spPr>
        <p:txBody>
          <a:bodyPr>
            <a:normAutofit fontScale="92500"/>
          </a:bodyPr>
          <a:lstStyle/>
          <a:p>
            <a:pPr algn="l"/>
            <a:r>
              <a:rPr lang="cs-CZ" i="1" dirty="0" smtClean="0">
                <a:solidFill>
                  <a:srgbClr val="00CC66"/>
                </a:solidFill>
              </a:rPr>
              <a:t>1/  </a:t>
            </a:r>
            <a:r>
              <a:rPr lang="it-IT" i="1" dirty="0" smtClean="0">
                <a:solidFill>
                  <a:srgbClr val="00CC66"/>
                </a:solidFill>
              </a:rPr>
              <a:t>stanovit </a:t>
            </a:r>
            <a:r>
              <a:rPr lang="it-IT" i="1" dirty="0">
                <a:solidFill>
                  <a:srgbClr val="00CC66"/>
                </a:solidFill>
              </a:rPr>
              <a:t>misi, vizi, strategii </a:t>
            </a:r>
            <a:r>
              <a:rPr lang="it-IT" i="1" dirty="0" smtClean="0">
                <a:solidFill>
                  <a:srgbClr val="00CC66"/>
                </a:solidFill>
              </a:rPr>
              <a:t>UNI/CPS</a:t>
            </a:r>
            <a:r>
              <a:rPr lang="cs-CZ" i="1" dirty="0" smtClean="0">
                <a:solidFill>
                  <a:srgbClr val="00CC66"/>
                </a:solidFill>
              </a:rPr>
              <a:t>,</a:t>
            </a:r>
          </a:p>
          <a:p>
            <a:pPr algn="l"/>
            <a:r>
              <a:rPr lang="cs-CZ" i="1" dirty="0" smtClean="0">
                <a:solidFill>
                  <a:srgbClr val="00CC66"/>
                </a:solidFill>
              </a:rPr>
              <a:t>2/  adaptovat </a:t>
            </a:r>
            <a:r>
              <a:rPr lang="cs-CZ" i="1" dirty="0">
                <a:solidFill>
                  <a:srgbClr val="00CC66"/>
                </a:solidFill>
              </a:rPr>
              <a:t>Etický kodex UTB na podmínky </a:t>
            </a:r>
            <a:r>
              <a:rPr lang="cs-CZ" i="1" dirty="0" smtClean="0">
                <a:solidFill>
                  <a:srgbClr val="00CC66"/>
                </a:solidFill>
              </a:rPr>
              <a:t>UNI/CPS,</a:t>
            </a:r>
          </a:p>
          <a:p>
            <a:pPr algn="l"/>
            <a:r>
              <a:rPr lang="cs-CZ" i="1" dirty="0" smtClean="0">
                <a:solidFill>
                  <a:srgbClr val="00CC66"/>
                </a:solidFill>
              </a:rPr>
              <a:t>3/  stanovit </a:t>
            </a:r>
            <a:r>
              <a:rPr lang="cs-CZ" i="1" dirty="0">
                <a:solidFill>
                  <a:srgbClr val="00CC66"/>
                </a:solidFill>
              </a:rPr>
              <a:t>komunikační plán </a:t>
            </a:r>
            <a:r>
              <a:rPr lang="cs-CZ" i="1" dirty="0" smtClean="0">
                <a:solidFill>
                  <a:srgbClr val="00CC66"/>
                </a:solidFill>
              </a:rPr>
              <a:t>UNI/CPS, </a:t>
            </a:r>
          </a:p>
          <a:p>
            <a:pPr algn="l"/>
            <a:r>
              <a:rPr lang="cs-CZ" i="1" dirty="0" smtClean="0">
                <a:solidFill>
                  <a:srgbClr val="00CC66"/>
                </a:solidFill>
              </a:rPr>
              <a:t>4/  stanovit </a:t>
            </a:r>
            <a:r>
              <a:rPr lang="cs-CZ" i="1" dirty="0">
                <a:solidFill>
                  <a:srgbClr val="00CC66"/>
                </a:solidFill>
              </a:rPr>
              <a:t>na UNI/CPS transparentní systém pracovního </a:t>
            </a:r>
            <a:r>
              <a:rPr lang="cs-CZ" i="1" dirty="0" smtClean="0">
                <a:solidFill>
                  <a:srgbClr val="00CC66"/>
                </a:solidFill>
              </a:rPr>
              <a:t>hodnocení, </a:t>
            </a:r>
          </a:p>
          <a:p>
            <a:pPr algn="l"/>
            <a:r>
              <a:rPr lang="cs-CZ" i="1" dirty="0" smtClean="0">
                <a:solidFill>
                  <a:srgbClr val="00CC66"/>
                </a:solidFill>
              </a:rPr>
              <a:t>5/  stanovit </a:t>
            </a:r>
            <a:r>
              <a:rPr lang="cs-CZ" i="1" dirty="0">
                <a:solidFill>
                  <a:srgbClr val="00CC66"/>
                </a:solidFill>
              </a:rPr>
              <a:t>na UNI/CPS vnitřní normu pro nábor a přijímání </a:t>
            </a:r>
            <a:r>
              <a:rPr lang="cs-CZ" i="1" dirty="0" smtClean="0">
                <a:solidFill>
                  <a:srgbClr val="00CC66"/>
                </a:solidFill>
              </a:rPr>
              <a:t>pracovníků,</a:t>
            </a:r>
          </a:p>
          <a:p>
            <a:pPr algn="l"/>
            <a:r>
              <a:rPr lang="cs-CZ" i="1" dirty="0" smtClean="0">
                <a:solidFill>
                  <a:srgbClr val="00CC66"/>
                </a:solidFill>
              </a:rPr>
              <a:t>6/  vytvořit </a:t>
            </a:r>
            <a:r>
              <a:rPr lang="cs-CZ" i="1" dirty="0" err="1">
                <a:solidFill>
                  <a:srgbClr val="00CC66"/>
                </a:solidFill>
              </a:rPr>
              <a:t>Employee</a:t>
            </a:r>
            <a:r>
              <a:rPr lang="cs-CZ" i="1" dirty="0">
                <a:solidFill>
                  <a:srgbClr val="00CC66"/>
                </a:solidFill>
              </a:rPr>
              <a:t> handbook pro pracovníky </a:t>
            </a:r>
            <a:r>
              <a:rPr lang="cs-CZ" i="1" dirty="0" smtClean="0">
                <a:solidFill>
                  <a:srgbClr val="00CC66"/>
                </a:solidFill>
              </a:rPr>
              <a:t>UNI/CPS,</a:t>
            </a:r>
          </a:p>
          <a:p>
            <a:pPr algn="l"/>
            <a:r>
              <a:rPr lang="cs-CZ" i="1" dirty="0" smtClean="0">
                <a:solidFill>
                  <a:srgbClr val="00CC66"/>
                </a:solidFill>
              </a:rPr>
              <a:t>7/  stanovit </a:t>
            </a:r>
            <a:r>
              <a:rPr lang="cs-CZ" i="1" dirty="0">
                <a:solidFill>
                  <a:srgbClr val="00CC66"/>
                </a:solidFill>
              </a:rPr>
              <a:t>na UNI/CPS vnitřní normu pro výběrové </a:t>
            </a:r>
            <a:r>
              <a:rPr lang="cs-CZ" i="1" dirty="0" smtClean="0">
                <a:solidFill>
                  <a:srgbClr val="00CC66"/>
                </a:solidFill>
              </a:rPr>
              <a:t>řízení,</a:t>
            </a:r>
          </a:p>
          <a:p>
            <a:pPr lvl="1" algn="l"/>
            <a:endParaRPr lang="cs-CZ" sz="2400" i="1" dirty="0" smtClean="0">
              <a:solidFill>
                <a:srgbClr val="00CC66"/>
              </a:solidFill>
            </a:endParaRPr>
          </a:p>
          <a:p>
            <a:endParaRPr lang="cs-CZ" sz="2800" i="1" dirty="0" smtClean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18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81" y="1057732"/>
            <a:ext cx="9530110" cy="1074083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CC66"/>
                </a:solidFill>
              </a:rPr>
              <a:t>Akční plán </a:t>
            </a:r>
            <a:r>
              <a:rPr lang="cs-CZ" sz="2800" dirty="0" smtClean="0">
                <a:solidFill>
                  <a:srgbClr val="00CC66"/>
                </a:solidFill>
              </a:rPr>
              <a:t>(pokračování)</a:t>
            </a:r>
            <a:endParaRPr lang="cs-CZ" sz="28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2" y="1911927"/>
            <a:ext cx="11720024" cy="3918857"/>
          </a:xfrm>
        </p:spPr>
        <p:txBody>
          <a:bodyPr>
            <a:normAutofit/>
          </a:bodyPr>
          <a:lstStyle/>
          <a:p>
            <a:pPr algn="l"/>
            <a:r>
              <a:rPr lang="cs-CZ" i="1" dirty="0" smtClean="0">
                <a:solidFill>
                  <a:srgbClr val="00CC66"/>
                </a:solidFill>
              </a:rPr>
              <a:t>8/ stanovit </a:t>
            </a:r>
            <a:r>
              <a:rPr lang="cs-CZ" i="1" dirty="0">
                <a:solidFill>
                  <a:srgbClr val="00CC66"/>
                </a:solidFill>
              </a:rPr>
              <a:t>na UNI/CPS vnitřní normu pro pracovní pozici </a:t>
            </a:r>
            <a:r>
              <a:rPr lang="cs-CZ" i="1" dirty="0" err="1" smtClean="0">
                <a:solidFill>
                  <a:srgbClr val="00CC66"/>
                </a:solidFill>
              </a:rPr>
              <a:t>postdok</a:t>
            </a:r>
            <a:r>
              <a:rPr lang="cs-CZ" i="1" dirty="0" smtClean="0">
                <a:solidFill>
                  <a:srgbClr val="00CC66"/>
                </a:solidFill>
              </a:rPr>
              <a:t>,</a:t>
            </a:r>
          </a:p>
          <a:p>
            <a:pPr algn="l"/>
            <a:r>
              <a:rPr lang="cs-CZ" i="1" dirty="0" smtClean="0">
                <a:solidFill>
                  <a:srgbClr val="00CC66"/>
                </a:solidFill>
              </a:rPr>
              <a:t>9/ stanovit </a:t>
            </a:r>
            <a:r>
              <a:rPr lang="cs-CZ" i="1" dirty="0">
                <a:solidFill>
                  <a:srgbClr val="00CC66"/>
                </a:solidFill>
              </a:rPr>
              <a:t>na UNI/CPS vnitřní normu pro rovné příležitosti mužů a </a:t>
            </a:r>
            <a:r>
              <a:rPr lang="cs-CZ" i="1" dirty="0" smtClean="0">
                <a:solidFill>
                  <a:srgbClr val="00CC66"/>
                </a:solidFill>
              </a:rPr>
              <a:t>žen</a:t>
            </a:r>
          </a:p>
          <a:p>
            <a:pPr algn="l"/>
            <a:r>
              <a:rPr lang="cs-CZ" i="1" dirty="0" smtClean="0">
                <a:solidFill>
                  <a:srgbClr val="00CC66"/>
                </a:solidFill>
              </a:rPr>
              <a:t>10/stanovit </a:t>
            </a:r>
            <a:r>
              <a:rPr lang="cs-CZ" i="1" dirty="0">
                <a:solidFill>
                  <a:srgbClr val="00CC66"/>
                </a:solidFill>
              </a:rPr>
              <a:t>na UNI/CPS vnitřní normu pro rozvoj kariéry </a:t>
            </a:r>
            <a:r>
              <a:rPr lang="cs-CZ" i="1" dirty="0" smtClean="0">
                <a:solidFill>
                  <a:srgbClr val="00CC66"/>
                </a:solidFill>
              </a:rPr>
              <a:t>VP,</a:t>
            </a:r>
          </a:p>
          <a:p>
            <a:pPr algn="l"/>
            <a:r>
              <a:rPr lang="cs-CZ" i="1" dirty="0" smtClean="0">
                <a:solidFill>
                  <a:srgbClr val="00CC66"/>
                </a:solidFill>
              </a:rPr>
              <a:t>11/stanovit </a:t>
            </a:r>
            <a:r>
              <a:rPr lang="cs-CZ" i="1" dirty="0">
                <a:solidFill>
                  <a:srgbClr val="00CC66"/>
                </a:solidFill>
              </a:rPr>
              <a:t>na UNI/CPS vnitřní normu pro práci </a:t>
            </a:r>
            <a:r>
              <a:rPr lang="cs-CZ" i="1" dirty="0" smtClean="0">
                <a:solidFill>
                  <a:srgbClr val="00CC66"/>
                </a:solidFill>
              </a:rPr>
              <a:t>supervizora,</a:t>
            </a:r>
          </a:p>
          <a:p>
            <a:pPr algn="l"/>
            <a:r>
              <a:rPr lang="cs-CZ" i="1" dirty="0" smtClean="0">
                <a:solidFill>
                  <a:srgbClr val="00CC66"/>
                </a:solidFill>
              </a:rPr>
              <a:t>12/vytvořit </a:t>
            </a:r>
            <a:r>
              <a:rPr lang="cs-CZ" i="1" dirty="0">
                <a:solidFill>
                  <a:srgbClr val="00CC66"/>
                </a:solidFill>
              </a:rPr>
              <a:t>nabídku pro trvalý profesní rozvoj VP </a:t>
            </a:r>
            <a:r>
              <a:rPr lang="cs-CZ" i="1" dirty="0" smtClean="0">
                <a:solidFill>
                  <a:srgbClr val="00CC66"/>
                </a:solidFill>
              </a:rPr>
              <a:t>UNI/CPS,</a:t>
            </a:r>
          </a:p>
          <a:p>
            <a:pPr algn="l"/>
            <a:r>
              <a:rPr lang="cs-CZ" i="1" dirty="0" smtClean="0">
                <a:solidFill>
                  <a:srgbClr val="00CC66"/>
                </a:solidFill>
              </a:rPr>
              <a:t>13/vytvořit </a:t>
            </a:r>
            <a:r>
              <a:rPr lang="cs-CZ" i="1" dirty="0">
                <a:solidFill>
                  <a:srgbClr val="00CC66"/>
                </a:solidFill>
              </a:rPr>
              <a:t>komunikační platformu pro VP </a:t>
            </a:r>
            <a:r>
              <a:rPr lang="cs-CZ" i="1" dirty="0" smtClean="0">
                <a:solidFill>
                  <a:srgbClr val="00CC66"/>
                </a:solidFill>
              </a:rPr>
              <a:t>UNI/CPS.</a:t>
            </a:r>
          </a:p>
          <a:p>
            <a:pPr lvl="1" algn="l"/>
            <a:endParaRPr lang="cs-CZ" sz="2400" i="1" dirty="0" smtClean="0">
              <a:solidFill>
                <a:srgbClr val="00CC66"/>
              </a:solidFill>
            </a:endParaRPr>
          </a:p>
          <a:p>
            <a:endParaRPr lang="cs-CZ" sz="2800" i="1" dirty="0" smtClean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19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396" y="1057732"/>
            <a:ext cx="9162896" cy="1074083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CC66"/>
                </a:solidFill>
              </a:rPr>
              <a:t>Osnova</a:t>
            </a:r>
            <a:endParaRPr lang="cs-CZ" sz="40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1911927"/>
            <a:ext cx="10782795" cy="391885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 smtClean="0">
                <a:solidFill>
                  <a:srgbClr val="00CC66"/>
                </a:solidFill>
              </a:rPr>
              <a:t>Cíl a přínos projektu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>
                <a:solidFill>
                  <a:srgbClr val="00CC66"/>
                </a:solidFill>
              </a:rPr>
              <a:t>Pracovní skupina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 smtClean="0">
                <a:solidFill>
                  <a:srgbClr val="00CC66"/>
                </a:solidFill>
              </a:rPr>
              <a:t>Dosavadní kroky v jednotlivých aktivitách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 smtClean="0">
                <a:solidFill>
                  <a:srgbClr val="00CC66"/>
                </a:solidFill>
              </a:rPr>
              <a:t>Výsledky dotazníkové šetření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 smtClean="0">
                <a:solidFill>
                  <a:srgbClr val="00CC66"/>
                </a:solidFill>
              </a:rPr>
              <a:t>Akční plán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 smtClean="0">
                <a:solidFill>
                  <a:srgbClr val="00CC66"/>
                </a:solidFill>
              </a:rPr>
              <a:t>Komunikační podpora projektu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 smtClean="0">
                <a:solidFill>
                  <a:srgbClr val="00CC66"/>
                </a:solidFill>
              </a:rPr>
              <a:t>Další potup řešení projektu</a:t>
            </a:r>
          </a:p>
          <a:p>
            <a:pPr algn="l"/>
            <a:endParaRPr lang="cs-CZ" sz="2800" i="1" dirty="0" smtClean="0">
              <a:solidFill>
                <a:srgbClr val="00CC66"/>
              </a:solidFill>
            </a:endParaRPr>
          </a:p>
          <a:p>
            <a:endParaRPr lang="cs-CZ" sz="2800" i="1" dirty="0" smtClean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2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81" y="1057732"/>
            <a:ext cx="9530110" cy="1074083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CC66"/>
                </a:solidFill>
              </a:rPr>
              <a:t>Komunikační podpora projektu</a:t>
            </a:r>
            <a:endParaRPr lang="cs-CZ" sz="40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2" y="1911927"/>
            <a:ext cx="11720024" cy="391885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Webové stránky </a:t>
            </a:r>
            <a:r>
              <a:rPr lang="cs-CZ" i="1" dirty="0">
                <a:solidFill>
                  <a:srgbClr val="00CC66"/>
                </a:solidFill>
              </a:rPr>
              <a:t>UNI/CPS (</a:t>
            </a:r>
            <a:r>
              <a:rPr lang="cs-CZ" i="1" dirty="0">
                <a:solidFill>
                  <a:srgbClr val="00CC66"/>
                </a:solidFill>
                <a:hlinkClick r:id="rId3"/>
              </a:rPr>
              <a:t>http://</a:t>
            </a:r>
            <a:r>
              <a:rPr lang="cs-CZ" i="1" dirty="0" smtClean="0">
                <a:solidFill>
                  <a:srgbClr val="00CC66"/>
                </a:solidFill>
                <a:hlinkClick r:id="rId3"/>
              </a:rPr>
              <a:t>cps.utb.cz/</a:t>
            </a:r>
            <a:r>
              <a:rPr lang="cs-CZ" i="1" dirty="0" err="1" smtClean="0">
                <a:solidFill>
                  <a:srgbClr val="00CC66"/>
                </a:solidFill>
                <a:hlinkClick r:id="rId3"/>
              </a:rPr>
              <a:t>cs</a:t>
            </a:r>
            <a:r>
              <a:rPr lang="cs-CZ" i="1" dirty="0" smtClean="0">
                <a:solidFill>
                  <a:srgbClr val="00CC66"/>
                </a:solidFill>
                <a:hlinkClick r:id="rId3"/>
              </a:rPr>
              <a:t>/polozka-1</a:t>
            </a:r>
            <a:r>
              <a:rPr lang="cs-CZ" i="1" dirty="0" smtClean="0">
                <a:solidFill>
                  <a:srgbClr val="00CC66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i="1" dirty="0" err="1" smtClean="0">
                <a:solidFill>
                  <a:srgbClr val="00CC66"/>
                </a:solidFill>
              </a:rPr>
              <a:t>InfoPoint</a:t>
            </a:r>
            <a:r>
              <a:rPr lang="cs-CZ" i="1" dirty="0" smtClean="0">
                <a:solidFill>
                  <a:srgbClr val="00CC66"/>
                </a:solidFill>
              </a:rPr>
              <a:t> vedle recepce UNI/CPS (Poster + průběžné aktuality)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Schodiště (40 principů v CZ a EN)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Příspěvek na odborné konferenci </a:t>
            </a:r>
            <a:r>
              <a:rPr lang="cs-CZ" i="1" dirty="0" err="1" smtClean="0">
                <a:solidFill>
                  <a:srgbClr val="00CC66"/>
                </a:solidFill>
              </a:rPr>
              <a:t>PPaO</a:t>
            </a:r>
            <a:r>
              <a:rPr lang="cs-CZ" i="1" dirty="0" smtClean="0">
                <a:solidFill>
                  <a:srgbClr val="00CC66"/>
                </a:solidFill>
              </a:rPr>
              <a:t> 2018 </a:t>
            </a:r>
            <a:r>
              <a:rPr lang="cs-CZ" i="1" smtClean="0">
                <a:solidFill>
                  <a:srgbClr val="00CC66"/>
                </a:solidFill>
              </a:rPr>
              <a:t>v Košicích</a:t>
            </a:r>
            <a:endParaRPr lang="cs-CZ" i="1" dirty="0" smtClean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Akční plán – opatření 3 Stanovit </a:t>
            </a:r>
            <a:r>
              <a:rPr lang="cs-CZ" i="1" dirty="0">
                <a:solidFill>
                  <a:srgbClr val="00CC66"/>
                </a:solidFill>
              </a:rPr>
              <a:t>komunikační plán </a:t>
            </a:r>
            <a:r>
              <a:rPr lang="cs-CZ" i="1" dirty="0" smtClean="0">
                <a:solidFill>
                  <a:srgbClr val="00CC66"/>
                </a:solidFill>
              </a:rPr>
              <a:t>UNI/CPS</a:t>
            </a:r>
            <a:endParaRPr lang="cs-CZ" i="1" dirty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i="1" dirty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rgbClr val="00CC66"/>
              </a:solidFill>
            </a:endParaRPr>
          </a:p>
          <a:p>
            <a:pPr lvl="1" algn="l"/>
            <a:endParaRPr lang="cs-CZ" sz="2400" i="1" dirty="0" smtClean="0">
              <a:solidFill>
                <a:srgbClr val="00CC66"/>
              </a:solidFill>
            </a:endParaRPr>
          </a:p>
          <a:p>
            <a:endParaRPr lang="cs-CZ" sz="2800" i="1" dirty="0" smtClean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20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7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639" y="1057732"/>
            <a:ext cx="9376652" cy="1074083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CC66"/>
                </a:solidFill>
              </a:rPr>
              <a:t>Další postup řešení projektu</a:t>
            </a:r>
            <a:endParaRPr lang="cs-CZ" sz="40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399" y="1826941"/>
            <a:ext cx="11062001" cy="391885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Podmínečné udělení certifikátu HR </a:t>
            </a:r>
            <a:r>
              <a:rPr lang="cs-CZ" i="1" dirty="0" err="1" smtClean="0">
                <a:solidFill>
                  <a:srgbClr val="00CC66"/>
                </a:solidFill>
              </a:rPr>
              <a:t>Award</a:t>
            </a:r>
            <a:r>
              <a:rPr lang="cs-CZ" i="1" dirty="0" smtClean="0">
                <a:solidFill>
                  <a:srgbClr val="00CC66"/>
                </a:solidFill>
              </a:rPr>
              <a:t> Evropskou komisí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rgbClr val="00CC66"/>
                </a:solidFill>
              </a:rPr>
              <a:t>Odpovědné útvary -&gt; vytvoření pracovních </a:t>
            </a:r>
            <a:r>
              <a:rPr lang="cs-CZ" i="1" dirty="0" smtClean="0">
                <a:solidFill>
                  <a:srgbClr val="00CC66"/>
                </a:solidFill>
              </a:rPr>
              <a:t>skupin (od výzkumného pracovníka až po ředitele)</a:t>
            </a:r>
            <a:endParaRPr lang="cs-CZ" i="1" dirty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Postupná realizace opatření z Akčního plánu (13 akcí) ve stanoveném časovém harmonogramu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Průběžná komunikační podpora realizace Akčního plánu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Zpracování strategií pro aktivity c) – f)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rgbClr val="00CC66"/>
              </a:solidFill>
            </a:endParaRPr>
          </a:p>
          <a:p>
            <a:pPr lvl="1" algn="l"/>
            <a:endParaRPr lang="cs-CZ" sz="2400" i="1" dirty="0" smtClean="0">
              <a:solidFill>
                <a:srgbClr val="00CC66"/>
              </a:solidFill>
            </a:endParaRPr>
          </a:p>
          <a:p>
            <a:endParaRPr lang="cs-CZ" sz="2800" i="1" dirty="0" smtClean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21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76873"/>
            <a:ext cx="7702624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CC66"/>
                </a:solidFill>
              </a:rPr>
              <a:t>Děkujeme za pozornost.</a:t>
            </a:r>
            <a:endParaRPr lang="cs-CZ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3356992"/>
            <a:ext cx="10782795" cy="2473792"/>
          </a:xfrm>
        </p:spPr>
        <p:txBody>
          <a:bodyPr>
            <a:normAutofit/>
          </a:bodyPr>
          <a:lstStyle/>
          <a:p>
            <a:r>
              <a:rPr lang="cs-CZ" sz="2800" i="1" dirty="0" smtClean="0">
                <a:solidFill>
                  <a:srgbClr val="00CC66"/>
                </a:solidFill>
                <a:hlinkClick r:id="rId3"/>
              </a:rPr>
              <a:t>gregar@utb.cz</a:t>
            </a:r>
            <a:endParaRPr lang="cs-CZ" sz="2800" i="1" dirty="0" smtClean="0">
              <a:solidFill>
                <a:srgbClr val="00CC66"/>
              </a:solidFill>
            </a:endParaRPr>
          </a:p>
          <a:p>
            <a:r>
              <a:rPr lang="cs-CZ" sz="2800" i="1" dirty="0" smtClean="0">
                <a:solidFill>
                  <a:srgbClr val="00CC66"/>
                </a:solidFill>
                <a:hlinkClick r:id="rId4"/>
              </a:rPr>
              <a:t>pejrova@utb.cz</a:t>
            </a:r>
            <a:endParaRPr lang="cs-CZ" sz="2800" i="1" dirty="0" smtClean="0">
              <a:solidFill>
                <a:srgbClr val="00CC66"/>
              </a:solidFill>
            </a:endParaRPr>
          </a:p>
          <a:p>
            <a:endParaRPr lang="cs-CZ" sz="2800" i="1" dirty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22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8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644" y="1057732"/>
            <a:ext cx="9186647" cy="1074083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CC66"/>
                </a:solidFill>
              </a:rPr>
              <a:t>Cíl projektu</a:t>
            </a:r>
            <a:endParaRPr lang="cs-CZ" sz="40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1911927"/>
            <a:ext cx="10782795" cy="3918857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000" b="1" i="1" dirty="0" smtClean="0">
                <a:solidFill>
                  <a:srgbClr val="00CC66"/>
                </a:solidFill>
              </a:rPr>
              <a:t>Cíl: </a:t>
            </a:r>
            <a:r>
              <a:rPr lang="cs-CZ" sz="3000" i="1" dirty="0" smtClean="0">
                <a:solidFill>
                  <a:srgbClr val="00CC66"/>
                </a:solidFill>
              </a:rPr>
              <a:t>Vytvořit </a:t>
            </a:r>
            <a:r>
              <a:rPr lang="cs-CZ" sz="3000" i="1" dirty="0">
                <a:solidFill>
                  <a:srgbClr val="00CC66"/>
                </a:solidFill>
              </a:rPr>
              <a:t>standardní evropské výzkumné prostředí pro výzkumné pracovníky CPS</a:t>
            </a:r>
            <a:r>
              <a:rPr lang="cs-CZ" sz="3000" i="1" dirty="0" smtClean="0">
                <a:solidFill>
                  <a:srgbClr val="00CC66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i="1" dirty="0">
                <a:solidFill>
                  <a:srgbClr val="00CC66"/>
                </a:solidFill>
              </a:rPr>
              <a:t>Standard chování </a:t>
            </a:r>
            <a:r>
              <a:rPr lang="cs-CZ" sz="2600" i="1" dirty="0" smtClean="0">
                <a:solidFill>
                  <a:srgbClr val="00CC66"/>
                </a:solidFill>
              </a:rPr>
              <a:t>je </a:t>
            </a:r>
            <a:r>
              <a:rPr lang="cs-CZ" sz="2600" i="1" dirty="0">
                <a:solidFill>
                  <a:srgbClr val="00CC66"/>
                </a:solidFill>
              </a:rPr>
              <a:t>definován ve </a:t>
            </a:r>
            <a:r>
              <a:rPr lang="cs-CZ" sz="2600" i="1" dirty="0" smtClean="0">
                <a:solidFill>
                  <a:srgbClr val="00CC66"/>
                </a:solidFill>
              </a:rPr>
              <a:t>40 </a:t>
            </a:r>
            <a:r>
              <a:rPr lang="cs-CZ" sz="2600" i="1" dirty="0">
                <a:solidFill>
                  <a:srgbClr val="00CC66"/>
                </a:solidFill>
              </a:rPr>
              <a:t>principech stanovených </a:t>
            </a:r>
            <a:r>
              <a:rPr lang="cs-CZ" sz="2600" i="1" dirty="0" smtClean="0">
                <a:solidFill>
                  <a:srgbClr val="00CC66"/>
                </a:solidFill>
              </a:rPr>
              <a:t>v EC&amp;C.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i="1" dirty="0">
                <a:solidFill>
                  <a:srgbClr val="00CC66"/>
                </a:solidFill>
              </a:rPr>
              <a:t>Řešení projektu je spojeno se získáním </a:t>
            </a:r>
            <a:r>
              <a:rPr lang="cs-CZ" sz="2600" i="1" dirty="0" smtClean="0">
                <a:solidFill>
                  <a:srgbClr val="00CC66"/>
                </a:solidFill>
              </a:rPr>
              <a:t>certifikátu HR </a:t>
            </a:r>
            <a:r>
              <a:rPr lang="cs-CZ" sz="2600" i="1" dirty="0" err="1" smtClean="0">
                <a:solidFill>
                  <a:srgbClr val="00CC66"/>
                </a:solidFill>
              </a:rPr>
              <a:t>Award</a:t>
            </a:r>
            <a:r>
              <a:rPr lang="cs-CZ" sz="2600" i="1" dirty="0">
                <a:solidFill>
                  <a:srgbClr val="00CC66"/>
                </a:solidFill>
              </a:rPr>
              <a:t> = </a:t>
            </a:r>
            <a:r>
              <a:rPr lang="cs-CZ" sz="2600" i="1" dirty="0" smtClean="0">
                <a:solidFill>
                  <a:srgbClr val="00CC66"/>
                </a:solidFill>
              </a:rPr>
              <a:t>znak </a:t>
            </a:r>
            <a:r>
              <a:rPr lang="cs-CZ" sz="2600" i="1" dirty="0">
                <a:solidFill>
                  <a:srgbClr val="00CC66"/>
                </a:solidFill>
              </a:rPr>
              <a:t>příslušnosti </a:t>
            </a:r>
            <a:r>
              <a:rPr lang="cs-CZ" sz="2600" i="1" dirty="0" smtClean="0">
                <a:solidFill>
                  <a:srgbClr val="00CC66"/>
                </a:solidFill>
              </a:rPr>
              <a:t>k evropskému výzkumnému </a:t>
            </a:r>
            <a:r>
              <a:rPr lang="cs-CZ" sz="2600" i="1" dirty="0">
                <a:solidFill>
                  <a:srgbClr val="00CC66"/>
                </a:solidFill>
              </a:rPr>
              <a:t>prostor </a:t>
            </a:r>
            <a:r>
              <a:rPr lang="cs-CZ" sz="2600" i="1" dirty="0" smtClean="0">
                <a:solidFill>
                  <a:srgbClr val="00CC66"/>
                </a:solidFill>
              </a:rPr>
              <a:t>umožňující </a:t>
            </a:r>
            <a:r>
              <a:rPr lang="cs-CZ" sz="2600" i="1" dirty="0">
                <a:solidFill>
                  <a:srgbClr val="00CC66"/>
                </a:solidFill>
              </a:rPr>
              <a:t>efektivní komunikaci, kooperaci, mobilitu, </a:t>
            </a:r>
            <a:r>
              <a:rPr lang="cs-CZ" sz="2600" i="1" dirty="0" smtClean="0">
                <a:solidFill>
                  <a:srgbClr val="00CC66"/>
                </a:solidFill>
              </a:rPr>
              <a:t>financování výzkumu </a:t>
            </a:r>
            <a:r>
              <a:rPr lang="cs-CZ" sz="2600" i="1" dirty="0">
                <a:solidFill>
                  <a:srgbClr val="00CC66"/>
                </a:solidFill>
              </a:rPr>
              <a:t>zajišťujícího další ekonomický </a:t>
            </a:r>
            <a:r>
              <a:rPr lang="cs-CZ" sz="2600" i="1" dirty="0" smtClean="0">
                <a:solidFill>
                  <a:srgbClr val="00CC66"/>
                </a:solidFill>
              </a:rPr>
              <a:t>rozvoj </a:t>
            </a:r>
            <a:r>
              <a:rPr lang="cs-CZ" sz="2600" i="1" dirty="0">
                <a:solidFill>
                  <a:srgbClr val="00CC66"/>
                </a:solidFill>
              </a:rPr>
              <a:t>a </a:t>
            </a:r>
            <a:r>
              <a:rPr lang="cs-CZ" sz="2600" i="1" dirty="0" smtClean="0">
                <a:solidFill>
                  <a:srgbClr val="00CC66"/>
                </a:solidFill>
              </a:rPr>
              <a:t>konkurenceschopnost organizace.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b="1" i="1" dirty="0" smtClean="0">
                <a:solidFill>
                  <a:srgbClr val="00CC66"/>
                </a:solidFill>
              </a:rPr>
              <a:t>Výstup:</a:t>
            </a:r>
            <a:r>
              <a:rPr lang="cs-CZ" sz="2600" i="1" dirty="0" smtClean="0">
                <a:solidFill>
                  <a:srgbClr val="00CC66"/>
                </a:solidFill>
              </a:rPr>
              <a:t> návrh </a:t>
            </a:r>
            <a:r>
              <a:rPr lang="cs-CZ" sz="2600" i="1" dirty="0">
                <a:solidFill>
                  <a:srgbClr val="00CC66"/>
                </a:solidFill>
              </a:rPr>
              <a:t>a implementace strategického řízení výzkumného centra orientovaný na vedení a rozvoj lidských zdrojů – </a:t>
            </a:r>
            <a:r>
              <a:rPr lang="cs-CZ" sz="2600" i="1" dirty="0" err="1">
                <a:solidFill>
                  <a:srgbClr val="00CC66"/>
                </a:solidFill>
              </a:rPr>
              <a:t>Human</a:t>
            </a:r>
            <a:r>
              <a:rPr lang="cs-CZ" sz="2600" i="1" dirty="0">
                <a:solidFill>
                  <a:srgbClr val="00CC66"/>
                </a:solidFill>
              </a:rPr>
              <a:t> </a:t>
            </a:r>
            <a:r>
              <a:rPr lang="cs-CZ" sz="2600" i="1" dirty="0" err="1">
                <a:solidFill>
                  <a:srgbClr val="00CC66"/>
                </a:solidFill>
              </a:rPr>
              <a:t>Resources</a:t>
            </a:r>
            <a:r>
              <a:rPr lang="cs-CZ" sz="2600" i="1" dirty="0">
                <a:solidFill>
                  <a:srgbClr val="00CC66"/>
                </a:solidFill>
              </a:rPr>
              <a:t> </a:t>
            </a:r>
            <a:r>
              <a:rPr lang="cs-CZ" sz="2600" i="1" dirty="0" err="1">
                <a:solidFill>
                  <a:srgbClr val="00CC66"/>
                </a:solidFill>
              </a:rPr>
              <a:t>Strategy</a:t>
            </a:r>
            <a:r>
              <a:rPr lang="cs-CZ" sz="2600" i="1" dirty="0">
                <a:solidFill>
                  <a:srgbClr val="00CC66"/>
                </a:solidFill>
              </a:rPr>
              <a:t> </a:t>
            </a:r>
            <a:r>
              <a:rPr lang="cs-CZ" sz="2600" i="1" dirty="0" err="1">
                <a:solidFill>
                  <a:srgbClr val="00CC66"/>
                </a:solidFill>
              </a:rPr>
              <a:t>for</a:t>
            </a:r>
            <a:r>
              <a:rPr lang="cs-CZ" sz="2600" i="1" dirty="0">
                <a:solidFill>
                  <a:srgbClr val="00CC66"/>
                </a:solidFill>
              </a:rPr>
              <a:t> </a:t>
            </a:r>
            <a:r>
              <a:rPr lang="cs-CZ" sz="2600" i="1" dirty="0" err="1">
                <a:solidFill>
                  <a:srgbClr val="00CC66"/>
                </a:solidFill>
              </a:rPr>
              <a:t>Researchers</a:t>
            </a:r>
            <a:r>
              <a:rPr lang="cs-CZ" sz="2600" i="1" dirty="0">
                <a:solidFill>
                  <a:srgbClr val="00CC66"/>
                </a:solidFill>
              </a:rPr>
              <a:t> (HRS4R</a:t>
            </a:r>
            <a:r>
              <a:rPr lang="cs-CZ" sz="2600" i="1" dirty="0" smtClean="0">
                <a:solidFill>
                  <a:srgbClr val="00CC66"/>
                </a:solidFill>
              </a:rPr>
              <a:t>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800" i="1" dirty="0" smtClean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800" i="1" dirty="0">
              <a:solidFill>
                <a:srgbClr val="00CC66"/>
              </a:solidFill>
            </a:endParaRPr>
          </a:p>
          <a:p>
            <a:pPr algn="l"/>
            <a:endParaRPr lang="cs-CZ" sz="2800" i="1" dirty="0" smtClean="0">
              <a:solidFill>
                <a:srgbClr val="00CC66"/>
              </a:solidFill>
            </a:endParaRPr>
          </a:p>
          <a:p>
            <a:endParaRPr lang="cs-CZ" sz="2800" i="1" dirty="0" smtClean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3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395" y="1057732"/>
            <a:ext cx="9162896" cy="1074083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CC66"/>
                </a:solidFill>
              </a:rPr>
              <a:t>Přínos projektu pro UNI/CPS</a:t>
            </a:r>
            <a:endParaRPr lang="cs-CZ" sz="40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1911927"/>
            <a:ext cx="10782795" cy="3918857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000" i="1" dirty="0" smtClean="0">
                <a:solidFill>
                  <a:srgbClr val="00CC66"/>
                </a:solidFill>
              </a:rPr>
              <a:t>Zavedení manažerského systému řízení a rozvoje zaměstnanců, </a:t>
            </a:r>
            <a:r>
              <a:rPr lang="cs-CZ" sz="3000" i="1" dirty="0">
                <a:solidFill>
                  <a:srgbClr val="00CC66"/>
                </a:solidFill>
              </a:rPr>
              <a:t>pozitivní změny firemní kultury.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000" i="1" dirty="0">
                <a:solidFill>
                  <a:srgbClr val="00CC66"/>
                </a:solidFill>
              </a:rPr>
              <a:t>Zajištění transparentního náboru a výběru nových výzkumných pracovníků.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000" i="1" dirty="0" smtClean="0">
                <a:solidFill>
                  <a:srgbClr val="00CC66"/>
                </a:solidFill>
              </a:rPr>
              <a:t>Získání </a:t>
            </a:r>
            <a:r>
              <a:rPr lang="cs-CZ" sz="3000" i="1" dirty="0">
                <a:solidFill>
                  <a:srgbClr val="00CC66"/>
                </a:solidFill>
              </a:rPr>
              <a:t>finančních prostředků na výzkum z evropských a tuzemských programů na podporu výzkumu - zvýhodnění v programech TAČR, HORIZON 2020 a dalších.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000" i="1" dirty="0">
                <a:solidFill>
                  <a:srgbClr val="00CC66"/>
                </a:solidFill>
              </a:rPr>
              <a:t>Transparentnost a otevřenost směrem k veřejnosti - zvýšení počtu </a:t>
            </a:r>
            <a:r>
              <a:rPr lang="cs-CZ" sz="3000" i="1" dirty="0" smtClean="0">
                <a:solidFill>
                  <a:srgbClr val="00CC66"/>
                </a:solidFill>
              </a:rPr>
              <a:t>doktorandů, </a:t>
            </a:r>
            <a:r>
              <a:rPr lang="cs-CZ" sz="3000" i="1" dirty="0" err="1" smtClean="0">
                <a:solidFill>
                  <a:srgbClr val="00CC66"/>
                </a:solidFill>
              </a:rPr>
              <a:t>postdoků</a:t>
            </a:r>
            <a:r>
              <a:rPr lang="cs-CZ" sz="3000" i="1" dirty="0" smtClean="0">
                <a:solidFill>
                  <a:srgbClr val="00CC66"/>
                </a:solidFill>
              </a:rPr>
              <a:t>, </a:t>
            </a:r>
            <a:r>
              <a:rPr lang="cs-CZ" sz="3000" i="1" dirty="0">
                <a:solidFill>
                  <a:srgbClr val="00CC66"/>
                </a:solidFill>
              </a:rPr>
              <a:t>zvýšení zájmu mladé generace i </a:t>
            </a:r>
            <a:r>
              <a:rPr lang="cs-CZ" sz="3000" i="1" dirty="0" smtClean="0">
                <a:solidFill>
                  <a:srgbClr val="00CC66"/>
                </a:solidFill>
              </a:rPr>
              <a:t>veřejnosti </a:t>
            </a:r>
            <a:r>
              <a:rPr lang="cs-CZ" sz="3000" i="1" dirty="0">
                <a:solidFill>
                  <a:srgbClr val="00CC66"/>
                </a:solidFill>
              </a:rPr>
              <a:t>o vědu.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000" i="1" dirty="0">
                <a:solidFill>
                  <a:srgbClr val="00CC66"/>
                </a:solidFill>
              </a:rPr>
              <a:t>Zvýšení prestiže </a:t>
            </a:r>
            <a:r>
              <a:rPr lang="cs-CZ" sz="3000" i="1" dirty="0" smtClean="0">
                <a:solidFill>
                  <a:srgbClr val="00CC66"/>
                </a:solidFill>
              </a:rPr>
              <a:t>a přitažlivosti </a:t>
            </a:r>
            <a:r>
              <a:rPr lang="cs-CZ" sz="3000" i="1" dirty="0">
                <a:solidFill>
                  <a:srgbClr val="00CC66"/>
                </a:solidFill>
              </a:rPr>
              <a:t>pro výzkumné </a:t>
            </a:r>
            <a:r>
              <a:rPr lang="cs-CZ" sz="3000" i="1" dirty="0" smtClean="0">
                <a:solidFill>
                  <a:srgbClr val="00CC66"/>
                </a:solidFill>
              </a:rPr>
              <a:t>pracovníky, mezinárodní atraktivity </a:t>
            </a:r>
            <a:r>
              <a:rPr lang="cs-CZ" sz="3000" i="1" dirty="0">
                <a:solidFill>
                  <a:srgbClr val="00CC66"/>
                </a:solidFill>
              </a:rPr>
              <a:t>a </a:t>
            </a:r>
            <a:r>
              <a:rPr lang="cs-CZ" sz="3000" i="1" dirty="0" smtClean="0">
                <a:solidFill>
                  <a:srgbClr val="00CC66"/>
                </a:solidFill>
              </a:rPr>
              <a:t>viditelnosti.</a:t>
            </a:r>
            <a:endParaRPr lang="cs-CZ" sz="3000" i="1" dirty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800" i="1" dirty="0" smtClean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800" i="1" dirty="0">
              <a:solidFill>
                <a:srgbClr val="00CC66"/>
              </a:solidFill>
            </a:endParaRPr>
          </a:p>
          <a:p>
            <a:pPr algn="l"/>
            <a:endParaRPr lang="cs-CZ" sz="2800" i="1" dirty="0" smtClean="0">
              <a:solidFill>
                <a:srgbClr val="00CC66"/>
              </a:solidFill>
            </a:endParaRPr>
          </a:p>
          <a:p>
            <a:endParaRPr lang="cs-CZ" sz="2800" i="1" dirty="0" smtClean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4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94" y="1057732"/>
            <a:ext cx="9210397" cy="1074083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CC66"/>
                </a:solidFill>
              </a:rPr>
              <a:t>Pracovní skupina</a:t>
            </a:r>
            <a:endParaRPr lang="cs-CZ" sz="40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1911927"/>
            <a:ext cx="11055927" cy="391885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>
                <a:solidFill>
                  <a:srgbClr val="00CC66"/>
                </a:solidFill>
              </a:rPr>
              <a:t>prof. Ing. </a:t>
            </a:r>
            <a:r>
              <a:rPr lang="cs-CZ" sz="2800" i="1" dirty="0" smtClean="0">
                <a:solidFill>
                  <a:srgbClr val="00CC66"/>
                </a:solidFill>
              </a:rPr>
              <a:t>Vladimír </a:t>
            </a:r>
            <a:r>
              <a:rPr lang="cs-CZ" sz="2800" i="1" dirty="0">
                <a:solidFill>
                  <a:srgbClr val="00CC66"/>
                </a:solidFill>
              </a:rPr>
              <a:t>Sedlařík Ph.D., ředitel CPS UTB Zlín a vedoucí projektu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>
                <a:solidFill>
                  <a:srgbClr val="00CC66"/>
                </a:solidFill>
              </a:rPr>
              <a:t>Ing. Jana Josefíková, ekonom projektu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>
                <a:solidFill>
                  <a:srgbClr val="00CC66"/>
                </a:solidFill>
              </a:rPr>
              <a:t>doc. PhDr. Ing. Aleš Gregar, CSc., koordinátor projektu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>
                <a:solidFill>
                  <a:srgbClr val="00CC66"/>
                </a:solidFill>
              </a:rPr>
              <a:t>Ing. Bc. Ivana Pejřová, Ph.D</a:t>
            </a:r>
            <a:r>
              <a:rPr lang="cs-CZ" sz="2800" i="1" dirty="0" smtClean="0">
                <a:solidFill>
                  <a:srgbClr val="00CC66"/>
                </a:solidFill>
              </a:rPr>
              <a:t>., </a:t>
            </a:r>
            <a:r>
              <a:rPr lang="cs-CZ" sz="2800" i="1" dirty="0">
                <a:solidFill>
                  <a:srgbClr val="00CC66"/>
                </a:solidFill>
              </a:rPr>
              <a:t>koordinátor projektu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>
                <a:solidFill>
                  <a:srgbClr val="00CC66"/>
                </a:solidFill>
              </a:rPr>
              <a:t>doc. Ing. et Ing. Ivo Kuřitka, Ph.D. et Ph.D., člen pracovní skupiny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>
                <a:solidFill>
                  <a:srgbClr val="00CC66"/>
                </a:solidFill>
              </a:rPr>
              <a:t>doc. Ing. Michal </a:t>
            </a:r>
            <a:r>
              <a:rPr lang="cs-CZ" sz="2800" i="1" dirty="0" smtClean="0">
                <a:solidFill>
                  <a:srgbClr val="00CC66"/>
                </a:solidFill>
              </a:rPr>
              <a:t>Sedlačík, </a:t>
            </a:r>
            <a:r>
              <a:rPr lang="cs-CZ" sz="2800" i="1" dirty="0">
                <a:solidFill>
                  <a:srgbClr val="00CC66"/>
                </a:solidFill>
              </a:rPr>
              <a:t>Ph.D., člen pracovní skupiny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i="1" dirty="0">
                <a:solidFill>
                  <a:srgbClr val="00CC66"/>
                </a:solidFill>
              </a:rPr>
              <a:t>Mgr. Petra Svěráková, popularizátor projektu</a:t>
            </a:r>
          </a:p>
          <a:p>
            <a:pPr algn="l"/>
            <a:endParaRPr lang="cs-CZ" sz="2800" i="1" dirty="0" smtClean="0">
              <a:solidFill>
                <a:srgbClr val="00CC66"/>
              </a:solidFill>
            </a:endParaRPr>
          </a:p>
          <a:p>
            <a:endParaRPr lang="cs-CZ" sz="2800" i="1" dirty="0" smtClean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5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639" y="1057732"/>
            <a:ext cx="9376652" cy="1074083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CC66"/>
                </a:solidFill>
              </a:rPr>
              <a:t>Dosavadní kroky – aktivita a)</a:t>
            </a:r>
            <a:endParaRPr lang="cs-CZ" sz="40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265" y="1911927"/>
            <a:ext cx="11293434" cy="391885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800" b="1" i="1" dirty="0" smtClean="0">
                <a:solidFill>
                  <a:srgbClr val="00CC66"/>
                </a:solidFill>
              </a:rPr>
              <a:t>Cíl</a:t>
            </a:r>
            <a:r>
              <a:rPr lang="cs-CZ" sz="2800" i="1" dirty="0" smtClean="0">
                <a:solidFill>
                  <a:srgbClr val="00CC66"/>
                </a:solidFill>
              </a:rPr>
              <a:t>: Nastavení </a:t>
            </a:r>
            <a:r>
              <a:rPr lang="cs-CZ" sz="2800" i="1" dirty="0">
                <a:solidFill>
                  <a:srgbClr val="00CC66"/>
                </a:solidFill>
              </a:rPr>
              <a:t>strategického řízení výzkumné organizace v souladu </a:t>
            </a:r>
            <a:r>
              <a:rPr lang="cs-CZ" sz="2800" i="1" dirty="0" smtClean="0">
                <a:solidFill>
                  <a:srgbClr val="00CC66"/>
                </a:solidFill>
              </a:rPr>
              <a:t>s </a:t>
            </a:r>
            <a:r>
              <a:rPr lang="cs-CZ" sz="2800" i="1" dirty="0">
                <a:solidFill>
                  <a:srgbClr val="00CC66"/>
                </a:solidFill>
              </a:rPr>
              <a:t>podmínkami pro získání ocenění „HR </a:t>
            </a:r>
            <a:r>
              <a:rPr lang="cs-CZ" sz="2800" i="1" dirty="0" err="1">
                <a:solidFill>
                  <a:srgbClr val="00CC66"/>
                </a:solidFill>
              </a:rPr>
              <a:t>Award</a:t>
            </a:r>
            <a:r>
              <a:rPr lang="cs-CZ" sz="2800" i="1" dirty="0" smtClean="0">
                <a:solidFill>
                  <a:srgbClr val="00CC66"/>
                </a:solidFill>
              </a:rPr>
              <a:t>“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Výstup </a:t>
            </a:r>
            <a:r>
              <a:rPr lang="cs-CZ" i="1" dirty="0">
                <a:solidFill>
                  <a:srgbClr val="00CC66"/>
                </a:solidFill>
              </a:rPr>
              <a:t>1: Ocenění „HR </a:t>
            </a:r>
            <a:r>
              <a:rPr lang="cs-CZ" i="1" dirty="0" err="1">
                <a:solidFill>
                  <a:srgbClr val="00CC66"/>
                </a:solidFill>
              </a:rPr>
              <a:t>Award</a:t>
            </a:r>
            <a:r>
              <a:rPr lang="cs-CZ" i="1" dirty="0">
                <a:solidFill>
                  <a:srgbClr val="00CC66"/>
                </a:solidFill>
              </a:rPr>
              <a:t>“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400" i="1" dirty="0" smtClean="0">
                <a:solidFill>
                  <a:srgbClr val="00CC66"/>
                </a:solidFill>
              </a:rPr>
              <a:t>Analýza dokumentů, Dotazník, </a:t>
            </a:r>
            <a:r>
              <a:rPr lang="cs-CZ" sz="2400" i="1" dirty="0" err="1" smtClean="0">
                <a:solidFill>
                  <a:srgbClr val="00CC66"/>
                </a:solidFill>
              </a:rPr>
              <a:t>Focus</a:t>
            </a:r>
            <a:r>
              <a:rPr lang="cs-CZ" sz="2400" i="1" dirty="0" smtClean="0">
                <a:solidFill>
                  <a:srgbClr val="00CC66"/>
                </a:solidFill>
              </a:rPr>
              <a:t> Group, GAP analýza, Akční plán</a:t>
            </a:r>
            <a:r>
              <a:rPr lang="cs-CZ" sz="2400" i="1" smtClean="0">
                <a:solidFill>
                  <a:srgbClr val="00CC66"/>
                </a:solidFill>
              </a:rPr>
              <a:t>, Odeslání na EK</a:t>
            </a:r>
            <a:endParaRPr lang="cs-CZ" sz="2400" i="1" dirty="0" smtClean="0">
              <a:solidFill>
                <a:srgbClr val="00CC6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Výstup 2</a:t>
            </a:r>
            <a:r>
              <a:rPr lang="cs-CZ" i="1" dirty="0">
                <a:solidFill>
                  <a:srgbClr val="00CC66"/>
                </a:solidFill>
              </a:rPr>
              <a:t>: Metodika koncepce podpory </a:t>
            </a:r>
            <a:r>
              <a:rPr lang="cs-CZ" i="1" dirty="0" smtClean="0">
                <a:solidFill>
                  <a:srgbClr val="00CC66"/>
                </a:solidFill>
              </a:rPr>
              <a:t>doktorandů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Výstup </a:t>
            </a:r>
            <a:r>
              <a:rPr lang="cs-CZ" i="1" dirty="0">
                <a:solidFill>
                  <a:srgbClr val="00CC66"/>
                </a:solidFill>
              </a:rPr>
              <a:t>3: Aktualizace Kariérního řádu UNI/CPS</a:t>
            </a:r>
            <a:endParaRPr lang="cs-CZ" i="1" dirty="0" smtClean="0">
              <a:solidFill>
                <a:srgbClr val="00CC6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Výstup </a:t>
            </a:r>
            <a:r>
              <a:rPr lang="cs-CZ" i="1" dirty="0">
                <a:solidFill>
                  <a:srgbClr val="00CC66"/>
                </a:solidFill>
              </a:rPr>
              <a:t>4: Metodika hodnocení výzkumných pracovníků</a:t>
            </a:r>
            <a:endParaRPr lang="cs-CZ" i="1" dirty="0" smtClean="0">
              <a:solidFill>
                <a:srgbClr val="00CC6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0CC66"/>
                </a:solidFill>
              </a:rPr>
              <a:t>Výstup 5</a:t>
            </a:r>
            <a:r>
              <a:rPr lang="cs-CZ" i="1" dirty="0">
                <a:solidFill>
                  <a:srgbClr val="00CC66"/>
                </a:solidFill>
              </a:rPr>
              <a:t>: Metodika pro posílení zastoupení žen ve výzkumu a vývoji</a:t>
            </a:r>
            <a:endParaRPr lang="cs-CZ" i="1" dirty="0" smtClean="0">
              <a:solidFill>
                <a:srgbClr val="00CC66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cs-CZ" sz="2400" i="1" dirty="0" smtClean="0">
              <a:solidFill>
                <a:srgbClr val="00CC66"/>
              </a:solidFill>
            </a:endParaRPr>
          </a:p>
          <a:p>
            <a:endParaRPr lang="cs-CZ" sz="2800" i="1" dirty="0" smtClean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6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023" y="1022106"/>
            <a:ext cx="9096275" cy="1074083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CC66"/>
                </a:solidFill>
              </a:rPr>
              <a:t>Dosavadní kroky – aktivita c) – f</a:t>
            </a:r>
            <a:r>
              <a:rPr lang="cs-CZ" sz="4000" dirty="0">
                <a:solidFill>
                  <a:srgbClr val="00CC66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2" y="1911927"/>
            <a:ext cx="11577519" cy="3918857"/>
          </a:xfrm>
        </p:spPr>
        <p:txBody>
          <a:bodyPr>
            <a:normAutofit/>
          </a:bodyPr>
          <a:lstStyle/>
          <a:p>
            <a:pPr algn="l"/>
            <a:r>
              <a:rPr lang="cs-CZ" i="1" dirty="0" smtClean="0">
                <a:solidFill>
                  <a:srgbClr val="00CC66"/>
                </a:solidFill>
              </a:rPr>
              <a:t>      Výstupy (zpracovány analýzy):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rgbClr val="00CC66"/>
                </a:solidFill>
              </a:rPr>
              <a:t>Strategie nastavení a </a:t>
            </a:r>
            <a:r>
              <a:rPr lang="cs-CZ" i="1" dirty="0" smtClean="0">
                <a:solidFill>
                  <a:srgbClr val="00CC66"/>
                </a:solidFill>
              </a:rPr>
              <a:t>rozvoje </a:t>
            </a:r>
            <a:r>
              <a:rPr lang="cs-CZ" i="1" dirty="0">
                <a:solidFill>
                  <a:srgbClr val="00CC66"/>
                </a:solidFill>
              </a:rPr>
              <a:t>vnitřního hodnocení </a:t>
            </a:r>
            <a:r>
              <a:rPr lang="cs-CZ" i="1" dirty="0" smtClean="0">
                <a:solidFill>
                  <a:srgbClr val="00CC66"/>
                </a:solidFill>
              </a:rPr>
              <a:t>výzkumné organizace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rgbClr val="00CC66"/>
                </a:solidFill>
              </a:rPr>
              <a:t>Strategie nastavení a rozvoje mezinárodní spolupráce ve </a:t>
            </a:r>
            <a:r>
              <a:rPr lang="cs-CZ" i="1" dirty="0" smtClean="0">
                <a:solidFill>
                  <a:srgbClr val="00CC66"/>
                </a:solidFill>
              </a:rPr>
              <a:t>výzkumu a </a:t>
            </a:r>
            <a:r>
              <a:rPr lang="cs-CZ" i="1" dirty="0">
                <a:solidFill>
                  <a:srgbClr val="00CC66"/>
                </a:solidFill>
              </a:rPr>
              <a:t>vývoji a internacionalizace výzkumné </a:t>
            </a:r>
            <a:r>
              <a:rPr lang="cs-CZ" i="1" dirty="0" smtClean="0">
                <a:solidFill>
                  <a:srgbClr val="00CC66"/>
                </a:solidFill>
              </a:rPr>
              <a:t>organizace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rgbClr val="00CC66"/>
                </a:solidFill>
              </a:rPr>
              <a:t>Strategie pro rozvoj mezisektorové spolupráce v oblasti </a:t>
            </a:r>
            <a:r>
              <a:rPr lang="cs-CZ" i="1" dirty="0" smtClean="0">
                <a:solidFill>
                  <a:srgbClr val="00CC66"/>
                </a:solidFill>
              </a:rPr>
              <a:t>přenosu znalostí </a:t>
            </a:r>
            <a:r>
              <a:rPr lang="cs-CZ" i="1" dirty="0">
                <a:solidFill>
                  <a:srgbClr val="00CC66"/>
                </a:solidFill>
              </a:rPr>
              <a:t>z výzkumného prostředí do </a:t>
            </a:r>
            <a:r>
              <a:rPr lang="cs-CZ" i="1" dirty="0" smtClean="0">
                <a:solidFill>
                  <a:srgbClr val="00CC66"/>
                </a:solidFill>
              </a:rPr>
              <a:t>praxe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rgbClr val="00CC66"/>
                </a:solidFill>
              </a:rPr>
              <a:t>Strategie </a:t>
            </a:r>
            <a:r>
              <a:rPr lang="cs-CZ" i="1" dirty="0" smtClean="0">
                <a:solidFill>
                  <a:srgbClr val="00CC66"/>
                </a:solidFill>
              </a:rPr>
              <a:t>nastavení </a:t>
            </a:r>
            <a:r>
              <a:rPr lang="cs-CZ" i="1" dirty="0">
                <a:solidFill>
                  <a:srgbClr val="00CC66"/>
                </a:solidFill>
              </a:rPr>
              <a:t>a </a:t>
            </a:r>
            <a:r>
              <a:rPr lang="cs-CZ" i="1" dirty="0" smtClean="0">
                <a:solidFill>
                  <a:srgbClr val="00CC66"/>
                </a:solidFill>
              </a:rPr>
              <a:t>rozvoje </a:t>
            </a:r>
            <a:r>
              <a:rPr lang="cs-CZ" i="1" dirty="0">
                <a:solidFill>
                  <a:srgbClr val="00CC66"/>
                </a:solidFill>
              </a:rPr>
              <a:t>popularizace výzkumu </a:t>
            </a:r>
            <a:r>
              <a:rPr lang="cs-CZ" i="1" dirty="0" smtClean="0">
                <a:solidFill>
                  <a:srgbClr val="00CC66"/>
                </a:solidFill>
              </a:rPr>
              <a:t>a vývoje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rgbClr val="00CC66"/>
              </a:solidFill>
            </a:endParaRPr>
          </a:p>
          <a:p>
            <a:pPr lvl="1" algn="l"/>
            <a:endParaRPr lang="cs-CZ" sz="2400" i="1" dirty="0" smtClean="0">
              <a:solidFill>
                <a:srgbClr val="00CC66"/>
              </a:solidFill>
            </a:endParaRPr>
          </a:p>
          <a:p>
            <a:endParaRPr lang="cs-CZ" sz="2800" i="1" dirty="0" smtClean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7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138" y="1057732"/>
            <a:ext cx="9424153" cy="1074083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CC66"/>
                </a:solidFill>
              </a:rPr>
              <a:t>Výsledky dotazníkové šetření</a:t>
            </a:r>
            <a:endParaRPr lang="cs-CZ" sz="4000" dirty="0">
              <a:solidFill>
                <a:srgbClr val="00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2" y="1911927"/>
            <a:ext cx="11720024" cy="391885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b="1" i="1" dirty="0" smtClean="0">
                <a:solidFill>
                  <a:srgbClr val="00CC66"/>
                </a:solidFill>
              </a:rPr>
              <a:t>cíl</a:t>
            </a:r>
            <a:r>
              <a:rPr lang="cs-CZ" i="1" dirty="0">
                <a:solidFill>
                  <a:srgbClr val="00CC66"/>
                </a:solidFill>
              </a:rPr>
              <a:t>: analýza názorů respondentů na míru uplatnění jednotlivých principů EC&amp;C v </a:t>
            </a:r>
            <a:r>
              <a:rPr lang="cs-CZ" i="1" dirty="0" smtClean="0">
                <a:solidFill>
                  <a:srgbClr val="00CC66"/>
                </a:solidFill>
              </a:rPr>
              <a:t>podmínkách UNI/CPS,</a:t>
            </a:r>
            <a:endParaRPr lang="cs-CZ" i="1" dirty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b="1" i="1" dirty="0" smtClean="0">
                <a:solidFill>
                  <a:srgbClr val="00CC66"/>
                </a:solidFill>
              </a:rPr>
              <a:t>respondenti</a:t>
            </a:r>
            <a:r>
              <a:rPr lang="cs-CZ" i="1" dirty="0">
                <a:solidFill>
                  <a:srgbClr val="00CC66"/>
                </a:solidFill>
              </a:rPr>
              <a:t>: </a:t>
            </a:r>
            <a:r>
              <a:rPr lang="cs-CZ" i="1" dirty="0" smtClean="0">
                <a:solidFill>
                  <a:srgbClr val="00CC66"/>
                </a:solidFill>
              </a:rPr>
              <a:t>všichni </a:t>
            </a:r>
            <a:r>
              <a:rPr lang="cs-CZ" i="1" dirty="0">
                <a:solidFill>
                  <a:srgbClr val="00CC66"/>
                </a:solidFill>
              </a:rPr>
              <a:t>výzkumní pracovníci UNI/CPS, všichni vedoucí výzkumných skupin UNI/CPS, všichni manažeři UNI/CPS, externí partneři UNI/CPS (spolupracující organizace z celé ČR</a:t>
            </a:r>
            <a:r>
              <a:rPr lang="cs-CZ" i="1" dirty="0" smtClean="0">
                <a:solidFill>
                  <a:srgbClr val="00CC66"/>
                </a:solidFill>
              </a:rPr>
              <a:t>),</a:t>
            </a:r>
            <a:endParaRPr lang="cs-CZ" i="1" dirty="0" smtClean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rgbClr val="00CC66"/>
                </a:solidFill>
              </a:rPr>
              <a:t>h</a:t>
            </a:r>
            <a:r>
              <a:rPr lang="cs-CZ" b="1" i="1" dirty="0" smtClean="0">
                <a:solidFill>
                  <a:srgbClr val="00CC66"/>
                </a:solidFill>
              </a:rPr>
              <a:t>odnotící škála 1 – 4 </a:t>
            </a:r>
            <a:r>
              <a:rPr lang="cs-CZ" sz="2400" i="1" dirty="0" smtClean="0">
                <a:solidFill>
                  <a:srgbClr val="00CC66"/>
                </a:solidFill>
              </a:rPr>
              <a:t>(princip plně, skoro, částečně, nedostatečně uplatněn</a:t>
            </a:r>
            <a:r>
              <a:rPr lang="cs-CZ" sz="2400" i="1" dirty="0" smtClean="0">
                <a:solidFill>
                  <a:srgbClr val="00CC66"/>
                </a:solidFill>
              </a:rPr>
              <a:t>). </a:t>
            </a:r>
            <a:endParaRPr lang="cs-CZ" sz="2400" i="1" dirty="0">
              <a:solidFill>
                <a:srgbClr val="00CC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400" i="1" dirty="0" smtClean="0">
              <a:solidFill>
                <a:srgbClr val="00CC66"/>
              </a:solidFill>
            </a:endParaRPr>
          </a:p>
          <a:p>
            <a:pPr lvl="1" algn="l"/>
            <a:endParaRPr lang="cs-CZ" sz="2400" i="1" dirty="0" smtClean="0">
              <a:solidFill>
                <a:srgbClr val="00CC66"/>
              </a:solidFill>
            </a:endParaRPr>
          </a:p>
          <a:p>
            <a:endParaRPr lang="cs-CZ" sz="2800" i="1" dirty="0" smtClean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8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2551" y="1178838"/>
            <a:ext cx="8847117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CC66"/>
                </a:solidFill>
              </a:rPr>
              <a:t>Identifikační údaje</a:t>
            </a:r>
            <a:br>
              <a:rPr lang="cs-CZ" dirty="0" smtClean="0">
                <a:solidFill>
                  <a:srgbClr val="00CC66"/>
                </a:solidFill>
              </a:rPr>
            </a:br>
            <a:r>
              <a:rPr lang="cs-CZ" sz="3100" dirty="0" smtClean="0">
                <a:solidFill>
                  <a:srgbClr val="00CC66"/>
                </a:solidFill>
              </a:rPr>
              <a:t>(výzkumní pracovníci + </a:t>
            </a:r>
            <a:r>
              <a:rPr lang="cs-CZ" sz="3100" dirty="0">
                <a:solidFill>
                  <a:srgbClr val="00CC66"/>
                </a:solidFill>
              </a:rPr>
              <a:t>management)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4" y="3356992"/>
            <a:ext cx="10782795" cy="2473792"/>
          </a:xfrm>
        </p:spPr>
        <p:txBody>
          <a:bodyPr>
            <a:normAutofit/>
          </a:bodyPr>
          <a:lstStyle/>
          <a:p>
            <a:endParaRPr lang="cs-CZ" sz="2800" i="1" dirty="0">
              <a:solidFill>
                <a:srgbClr val="00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8312" y="6093296"/>
            <a:ext cx="3743106" cy="504056"/>
          </a:xfrm>
        </p:spPr>
        <p:txBody>
          <a:bodyPr/>
          <a:lstStyle/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doc. PhDr. Ing. Aleš Gregar, CSc., Ing. Bc. Ivana Pejřová, Ph.D.</a:t>
            </a:r>
          </a:p>
          <a:p>
            <a:pPr algn="l"/>
            <a:r>
              <a:rPr lang="cs-CZ" sz="1100" dirty="0">
                <a:solidFill>
                  <a:srgbClr val="00CC66"/>
                </a:solidFill>
                <a:latin typeface="Berlin CE" pitchFamily="2" charset="0"/>
              </a:rPr>
              <a:t>Centrum polymerních systémů, Univerzita Tomáše Bati ve Zlíně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64" y="6231658"/>
            <a:ext cx="205821" cy="235223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9</a:t>
            </a:fld>
            <a:endParaRPr lang="cs-CZ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81" y="5745798"/>
            <a:ext cx="1173480" cy="7931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08" y="6061114"/>
            <a:ext cx="1937792" cy="458611"/>
          </a:xfrm>
          <a:prstGeom prst="rect">
            <a:avLst/>
          </a:prstGeom>
        </p:spPr>
      </p:pic>
      <p:graphicFrame>
        <p:nvGraphicFramePr>
          <p:cNvPr id="10" name="Graf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89211"/>
              </p:ext>
            </p:extLst>
          </p:nvPr>
        </p:nvGraphicFramePr>
        <p:xfrm>
          <a:off x="700643" y="2456458"/>
          <a:ext cx="10782795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3565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HS UTB">
      <a:majorFont>
        <a:latin typeface="Source Sans Pro 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E8BE0F9241ED4083F743BB03EE1D68" ma:contentTypeVersion="2" ma:contentTypeDescription="Vytvoří nový dokument" ma:contentTypeScope="" ma:versionID="82c6b27d64d19767bc2bf87c959a1423">
  <xsd:schema xmlns:xsd="http://www.w3.org/2001/XMLSchema" xmlns:xs="http://www.w3.org/2001/XMLSchema" xmlns:p="http://schemas.microsoft.com/office/2006/metadata/properties" xmlns:ns2="34a0577a-2fcf-4f5f-aec4-f2eae0fecbd1" targetNamespace="http://schemas.microsoft.com/office/2006/metadata/properties" ma:root="true" ma:fieldsID="705a280cb99df2e0bb524bcf5dce08f9" ns2:_="">
    <xsd:import namespace="34a0577a-2fcf-4f5f-aec4-f2eae0fec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0577a-2fcf-4f5f-aec4-f2eae0fec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E61477-7505-47B1-BCBA-76AAD6F1E177}">
  <ds:schemaRefs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34a0577a-2fcf-4f5f-aec4-f2eae0fecbd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8897847-F17E-4845-9742-9A767C40BD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4C1FB-9575-4C33-9D86-AA24D2932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a0577a-2fcf-4f5f-aec4-f2eae0fec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1758</Words>
  <Application>Microsoft Office PowerPoint</Application>
  <PresentationFormat>Vlastní</PresentationFormat>
  <Paragraphs>230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Source Sans Pro Bold</vt:lpstr>
      <vt:lpstr>Source sans Pro</vt:lpstr>
      <vt:lpstr>Berlin CE</vt:lpstr>
      <vt:lpstr>Calibri</vt:lpstr>
      <vt:lpstr>Office Theme</vt:lpstr>
      <vt:lpstr>UNI/CPS UTB EU/ESIF/OPVVV/HR Award</vt:lpstr>
      <vt:lpstr>Osnova</vt:lpstr>
      <vt:lpstr>Cíl projektu</vt:lpstr>
      <vt:lpstr>Přínos projektu pro UNI/CPS</vt:lpstr>
      <vt:lpstr>Pracovní skupina</vt:lpstr>
      <vt:lpstr>Dosavadní kroky – aktivita a)</vt:lpstr>
      <vt:lpstr>Dosavadní kroky – aktivita c) – f)</vt:lpstr>
      <vt:lpstr>Výsledky dotazníkové šetření</vt:lpstr>
      <vt:lpstr>Identifikační údaje (výzkumní pracovníci + management)</vt:lpstr>
      <vt:lpstr>Identifikační údaje (výzkumní pracovníci + management)</vt:lpstr>
      <vt:lpstr>Identifikační údaje (výzkumní pracovníci + management)</vt:lpstr>
      <vt:lpstr>Principy EC&amp;C – hodnocení položek dotazníku (výzkumní pracovníci vs. management)</vt:lpstr>
      <vt:lpstr>Principy EC&amp;C – hodnocení položek dotazníku (výzkumní pracovníci vs. management)</vt:lpstr>
      <vt:lpstr>Principy EC&amp;C – hodnocení položek dotazníku (výzkumní pracovníci vs. management)</vt:lpstr>
      <vt:lpstr>Principy EC&amp;C – hodnocení položek dotazníku (výzkumní pracovníci vs. management)</vt:lpstr>
      <vt:lpstr>Principy EC&amp;C – hodnocení položek dotazníku (výzkumní pracovníci vs. management)</vt:lpstr>
      <vt:lpstr>Principy EC&amp;C – hodnocení položek dotazníku (výzkumní pracovníci vs. management)</vt:lpstr>
      <vt:lpstr>Akční plán</vt:lpstr>
      <vt:lpstr>Akční plán (pokračování)</vt:lpstr>
      <vt:lpstr>Komunikační podpora projektu</vt:lpstr>
      <vt:lpstr>Další postup řešení projektu</vt:lpstr>
      <vt:lpstr>Děkujeme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Michal Pleva</dc:creator>
  <cp:lastModifiedBy>gregar</cp:lastModifiedBy>
  <cp:revision>80</cp:revision>
  <cp:lastPrinted>2018-12-11T11:09:48Z</cp:lastPrinted>
  <dcterms:modified xsi:type="dcterms:W3CDTF">2018-12-11T11:10:09Z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0x010100FAE8BE0F9241ED4083F743BB03EE1D68</vt:lpwstr>
  </property>
</Properties>
</file>